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24"/>
      </p:cViewPr>
      <p:guideLst>
        <p:guide orient="horz" pos="1620"/>
        <p:guide pos="2880"/>
      </p:guideLst>
    </p:cSldViewPr>
  </p:slideViewPr>
  <p:notesTextViewPr>
    <p:cViewPr>
      <p:scale>
        <a:sx n="1" d="1"/>
        <a:sy n="1" d="1"/>
      </p:scale>
      <p:origin x="0" y="0"/>
    </p:cViewPr>
  </p:notesTextViewPr>
  <p:sorterViewPr>
    <p:cViewPr>
      <p:scale>
        <a:sx n="100" d="100"/>
        <a:sy n="100" d="100"/>
      </p:scale>
      <p:origin x="0" y="-2560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emojipedia.org/google/15.0/pancakes"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youtube.com/watch?v=W_gxLKSsSIE"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ytimes.com/2023/04/08/business/media/ai-generated-image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ytimes.com/2023/04/08/business/media/ai-generated-image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mojipedia.org/apple/ios-16.4/selfi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ytimes.com/2023/04/08/business/media/ai-generated-images.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youtube.com/watch?v=Q70ulPJW3Gk"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ytimes.com/2023/04/08/business/media/ai-generated-image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mojipedia.org/apple/ios-16.4/selfi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www.nytimes.com/2023/04/08/business/media/ai-generated-images.html"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www.nytimes.com/interactive/2022/12/26/upshot/chatgpt-child-essays.html"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iktok.com/@deeptomcruis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medium.com/@hccb/shel-silverstein-poems-to-relive-again-and-again-4e8ebd54b128"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ytimes.com/interactive/2022/12/26/upshot/chatgpt-child-essays.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mojipedia.org/apple/ios-16.4/selfi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ytimes.com/interactive/2022/12/26/upshot/chatgpt-child-essays.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ytimes.com/interactive/2022/12/26/upshot/chatgpt-child-essays.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mojipedia.org/apple/ios-16.4/selfi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LVS_TAfCbj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iktok.com/@deeptomcruise/video/6933305746130046214"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enor.com/view/pong-video-game-atari-tennis-70s-gif-16894549"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en.wikipedia.org/wiki/Breakout_(video_game)"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en.wikipedia.org/wiki/Breakout_(video_gam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cf24f74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cf24f74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89e6b49e0f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89e6b49e0f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5cf24f83b6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5cf24f83b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5cf24f83b6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5cf24f83b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5cf24f83b6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5cf24f83b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5cf24f83b6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5cf24f83b6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5cf24f83b6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5cf24f83b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cf24f83b6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cf24f83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5cf24f83b6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5cf24f83b6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5cf24f83b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5cf24f83b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5cf24f83b6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5cf24f83b6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5cf24f83b6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5cf24f83b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89e6b49e0f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89e6b49e0f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5cf24f83b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5cf24f83b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O's turn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93e5c8a64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93e5c8a64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cf24f83b6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5cf24f83b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3cd4bd1fe8_1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3cd4bd1fe8_1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3cd4bd1fe8_1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3cd4bd1fe8_1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3cd4bd1fe8_1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3cd4bd1fe8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3cd4bd1fe8_1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3cd4bd1fe8_1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3cd4bd1fe8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3cd4bd1fe8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3cd4bd1fe8_1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3cd4bd1fe8_1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3cd4bd1fe8_1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3cd4bd1fe8_1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89e6b49e0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89e6b49e0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3cd4bd1fe8_1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3cd4bd1fe8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3cd4bd1fe8_1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3cd4bd1fe8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3cd4bd1fe8_1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3cd4bd1fe8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3cd4bd1fe8_1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3cd4bd1fe8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3cd4bd1fe8_1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3cd4bd1fe8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3cd4bd1fe8_1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3cd4bd1fe8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3cd4bd1fe8_1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3cd4bd1fe8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3cd4bd1fe8_1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3cd4bd1fe8_1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23cd4bd1fe8_1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23cd4bd1fe8_1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3cd4bd1fe8_1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3cd4bd1fe8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cf24f7410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cf24f7410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3cd4bd1fe8_1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3cd4bd1fe8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3cd4bd1fe8_1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3cd4bd1fe8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23cd4bd1fe8_1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23cd4bd1fe8_1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5cf24f83b6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5cf24f83b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5cf24f83b6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5cf24f83b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5cf24f83b6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5cf24f83b6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89e6b49e0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89e6b49e0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89e6b49e0f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89e6b49e0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89e6b49e0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89e6b49e0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89e6b49e0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89e6b49e0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cf24f7410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cf24f741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89e6b49e0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289e6b49e0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5cf24f83b6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5cf24f83b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5cf24f83b6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5cf24f83b6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learns to make decisions by maximizing reward function</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93e5c8a64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93e5c8a64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https://emojipedia.org/google/15.0/pancakes</a:t>
            </a:r>
            <a:r>
              <a:rPr lang="en"/>
              <a:t>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93e5c8a64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93e5c8a64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https://www.youtube.com/watch?v=W_gxLKSsSIE</a:t>
            </a:r>
            <a:r>
              <a:rPr lang="en"/>
              <a:t>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3cd4bd1fe8_1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3cd4bd1fe8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3cd4bd1fe8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3cd4bd1fe8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3cd4bd1fe8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3cd4bd1fe8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3cd4bd1fe8_1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3cd4bd1fe8_1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3cd4bd1fe8_1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3cd4bd1fe8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cf24f7410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cf24f7410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3cd4bd1fe8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3cd4bd1fe8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3cd4bd1fe8_1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23cd4bd1fe8_1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3cd4bd1fe8_1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3cd4bd1fe8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3cd4bd1fe8_1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3cd4bd1fe8_1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3cd4bd1fe8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3cd4bd1fe8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3cd4bd1fe8_1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3cd4bd1fe8_1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23cd4bd1fe8_1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23cd4bd1fe8_1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3cd4bd1fe8_1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3cd4bd1fe8_1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3cd4bd1fe8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3cd4bd1fe8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3cd4bd1fe8_1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23cd4bd1fe8_1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cf24f7410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cf24f7410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https://www.nytimes.com/2023/04/08/business/media/ai-generated-images.html</a:t>
            </a:r>
            <a:r>
              <a:rPr lang="en"/>
              <a:t>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3cd4bd1fe8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3cd4bd1fe8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3cd4bd1fe8_1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23cd4bd1fe8_1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3cd4bd1fe8_1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3cd4bd1fe8_1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3cd4bd1fe8_1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3cd4bd1fe8_1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3cd4bd1fe8_1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3cd4bd1fe8_1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3cd4bd1fe8_1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3cd4bd1fe8_1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3cd4bd1fe8_1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3cd4bd1fe8_1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3cd4bd1fe8_1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3cd4bd1fe8_1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3cd4bd1fe8_1_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23cd4bd1fe8_1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3cd4bd1fe8_1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3cd4bd1fe8_1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cf24f7410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cf24f7410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https://www.nytimes.com/2023/04/08/business/media/ai-generated-images.html</a:t>
            </a:r>
            <a:r>
              <a:rPr lang="en"/>
              <a:t>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3cd4bd1fe8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3cd4bd1fe8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3cd4bd1fe8_1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23cd4bd1fe8_1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3cd4bd1fe8_1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3cd4bd1fe8_1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23cd4bd1fe8_1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23cd4bd1fe8_1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3cd4bd1fe8_1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3cd4bd1fe8_1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3cd4bd1fe8_1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3cd4bd1fe8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3cd4bd1fe8_1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3cd4bd1fe8_1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3cd4bd1fe8_1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3cd4bd1fe8_1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3cd4bd1fe8_1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3cd4bd1fe8_1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3cd4bd1fe8_1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3cd4bd1fe8_1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cf24f7410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cf24f7410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https://emojipedia.org/apple/ios-16.4/selfie</a:t>
            </a:r>
            <a:r>
              <a:rPr lang="en"/>
              <a:t>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3cd4bd1fe8_1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3cd4bd1fe8_1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23cd4bd1fe8_1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23cd4bd1fe8_1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3cd4bd1fe8_1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3cd4bd1fe8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89e6b49e0f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89e6b49e0f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epsilon</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5cf24f83b6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5cf24f83b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5cf24f83b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5cf24f83b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5cf24f83b6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25cf24f83b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5cf24f83b6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5cf24f83b6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25cf24f83b6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25cf24f83b6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5cf24f83b6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5cf24f83b6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cf24f7410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cf24f741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https://www.nytimes.com/2023/04/08/business/media/ai-generated-images.html</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left - human</a:t>
            </a:r>
            <a:endParaRPr>
              <a:solidFill>
                <a:schemeClr val="dk1"/>
              </a:solidFill>
            </a:endParaRPr>
          </a:p>
          <a:p>
            <a:pPr marL="0" lvl="0" indent="0" algn="l" rtl="0">
              <a:spcBef>
                <a:spcPts val="0"/>
              </a:spcBef>
              <a:spcAft>
                <a:spcPts val="0"/>
              </a:spcAft>
              <a:buNone/>
            </a:pPr>
            <a:r>
              <a:rPr lang="en">
                <a:solidFill>
                  <a:schemeClr val="dk1"/>
                </a:solidFill>
              </a:rPr>
              <a:t>right - 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5cf24f83b6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5cf24f83b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5cf24f83b6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25cf24f83b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93e5c8a64f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93e5c8a64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https://www.youtube.com/watch?v=Q70ulPJW3Gk</a:t>
            </a:r>
            <a:r>
              <a:rPr lang="en"/>
              <a:t>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5cf24f83b6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5cf24f83b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inspired by the brain</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289e6b49e0f_0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289e6b49e0f_0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3cd4bd1fe8_1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23cd4bd1fe8_1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3cd4bd1fe8_1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3cd4bd1fe8_1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23cd4bd1fe8_1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3cd4bd1fe8_1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5cf24f83b6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5cf24f83b6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3cd4bd1fe8_1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3cd4bd1fe8_1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cf24f741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cf24f741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cf24f7410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cf24f7410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https://www.nytimes.com/2023/04/08/business/media/ai-generated-images.html</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left - human</a:t>
            </a:r>
            <a:endParaRPr>
              <a:solidFill>
                <a:schemeClr val="dk1"/>
              </a:solidFill>
            </a:endParaRPr>
          </a:p>
          <a:p>
            <a:pPr marL="0" lvl="0" indent="0" algn="l" rtl="0">
              <a:spcBef>
                <a:spcPts val="0"/>
              </a:spcBef>
              <a:spcAft>
                <a:spcPts val="0"/>
              </a:spcAft>
              <a:buNone/>
            </a:pPr>
            <a:r>
              <a:rPr lang="en">
                <a:solidFill>
                  <a:schemeClr val="dk1"/>
                </a:solidFill>
              </a:rPr>
              <a:t>right - 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3cd4bd1fe8_1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23cd4bd1fe8_1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3cd4bd1fe8_1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3cd4bd1fe8_1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93e5c8a64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93e5c8a64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93e5c8a64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93e5c8a6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3cd4bd1fe8_1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3cd4bd1fe8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3cd4bd1fe8_1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3cd4bd1fe8_1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3cd4bd1fe8_1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3cd4bd1fe8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3cd4bd1fe8_1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3cd4bd1fe8_1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940d354c8b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940d354c8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93e5c8a64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93e5c8a6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true, red; else blue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cf24f7410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cf24f741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https://emojipedia.org/apple/ios-16.4/selfie</a:t>
            </a:r>
            <a:r>
              <a:rPr lang="en"/>
              <a:t>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3cd4bd1fe8_1_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3cd4bd1fe8_1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3cd4bd1fe8_1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23cd4bd1fe8_1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3cd4bd1fe8_1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23cd4bd1fe8_1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293e5c8a64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293e5c8a64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labeled data</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3cd4bd1fe8_1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23cd4bd1fe8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23cd4bd1fe8_1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23cd4bd1fe8_1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3cd4bd1fe8_1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3cd4bd1fe8_1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289e6b49e0f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89e6b49e0f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unlabeled data, finding anomalies</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93e5c8a64f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93e5c8a64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93e5c8a64f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293e5c8a64f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https://www.nytimes.com/2023/04/08/business/media/ai-generated-images.html</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left - human</a:t>
            </a:r>
            <a:endParaRPr>
              <a:solidFill>
                <a:schemeClr val="dk1"/>
              </a:solidFill>
            </a:endParaRPr>
          </a:p>
          <a:p>
            <a:pPr marL="0" lvl="0" indent="0" algn="l" rtl="0">
              <a:spcBef>
                <a:spcPts val="0"/>
              </a:spcBef>
              <a:spcAft>
                <a:spcPts val="0"/>
              </a:spcAft>
              <a:buNone/>
            </a:pPr>
            <a:r>
              <a:rPr lang="en">
                <a:solidFill>
                  <a:schemeClr val="dk1"/>
                </a:solidFill>
              </a:rPr>
              <a:t>right - ai</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cf24f7410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cf24f741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293e5c8a64f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293e5c8a64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https://www.nytimes.com/interactive/2022/12/26/upshot/chatgpt-child-essays.html</a:t>
            </a:r>
            <a:r>
              <a:rPr lang="en">
                <a:solidFill>
                  <a:schemeClr val="dk1"/>
                </a:solidFill>
              </a:rPr>
              <a:t>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293e5c8a64f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293e5c8a64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93e5c8a64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93e5c8a64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93e5c8a64f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93e5c8a64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trained on lots of text</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93e5c8a64f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93e5c8a64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2017</a:t>
            </a:r>
            <a:endParaRPr/>
          </a:p>
          <a:p>
            <a:pPr marL="0" lvl="0" indent="0" algn="l" rtl="0">
              <a:spcBef>
                <a:spcPts val="0"/>
              </a:spcBef>
              <a:spcAft>
                <a:spcPts val="0"/>
              </a:spcAft>
              <a:buNone/>
            </a:pPr>
            <a:r>
              <a:rPr lang="en"/>
              <a:t>attention: weight of importance</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93e5c8a64f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93e5c8a64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trained on lots of text</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293e5c8a64f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293e5c8a64f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293f8bbe3a7_8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293f8bbe3a7_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trained on lots of text</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3cd4bd1fe8_1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3cd4bd1fe8_1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3cd4bd1fe8_1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3cd4bd1fe8_1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cf24f7410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5cf24f7410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3cd4bd1fe8_1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3cd4bd1fe8_1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3cd4bd1fe8_1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3cd4bd1fe8_1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3cd4bd1fe8_1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3cd4bd1fe8_1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93e5c8a64f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93e5c8a64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1536</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93e5c8a64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93e5c8a64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attention</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3cd4bd1fe8_1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3cd4bd1fe8_1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understand them entirely</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89e6b49e0f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89e6b49e0f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89e6b49e0f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89e6b49e0f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293e5c8a64f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293e5c8a64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network trained on lots of text</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93e5c8a64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293e5c8a64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cf24f7410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cf24f741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https://www.tiktok.com/@deeptomcruise</a:t>
            </a:r>
            <a:r>
              <a:rPr lang="en"/>
              <a:t>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93e5c8a64f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93e5c8a64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93e5c8a64f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93e5c8a64f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93e5c8a64f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93e5c8a64f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293e5c8a64f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293e5c8a64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93e5c8a64f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293e5c8a64f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93e5c8a64f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293e5c8a64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93e5c8a64f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93e5c8a6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93e5c8a64f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93e5c8a64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93e5c8a64f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293e5c8a64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93e5c8a64f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293e5c8a64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https://medium.com/@hccb/shel-silverstein-poems-to-relive-again-and-again-4e8ebd54b128</a:t>
            </a:r>
            <a:r>
              <a:rPr lang="en"/>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cf24f7410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cf24f741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https://www.nytimes.com/interactive/2022/12/26/upshot/chatgpt-child-essays.html</a:t>
            </a:r>
            <a:r>
              <a:rPr lang="en"/>
              <a:t>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93e5c8a64f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293e5c8a64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25cf24f83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25cf24f83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Rongxin, Sophie, Andrew, Patrick, Charlie, CS50's whole team</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25cf24f741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25cf24f741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5cf24f7410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25cf24f741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cf24f7410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cf24f7410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https://emojipedia.org/apple/ios-16.4/selfie</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5cf24f7410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cf24f7410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https://www.nytimes.com/interactive/2022/12/26/upshot/chatgpt-child-essays.html</a:t>
            </a:r>
            <a:r>
              <a:rPr lang="en">
                <a:solidFill>
                  <a:schemeClr val="dk1"/>
                </a:solidFill>
              </a:rPr>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cf24f741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cf24f741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https://www.nytimes.com/interactive/2022/12/26/upshot/chatgpt-child-essays.html</a:t>
            </a:r>
            <a:r>
              <a:rPr lang="en">
                <a:solidFill>
                  <a:schemeClr val="dk1"/>
                </a:solidFill>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cf24f7410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cf24f741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cf24f7410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cf24f741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cf24f7410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cf24f741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cf24f7410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cf24f7410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5cf24f7410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5cf24f7410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lives in a few different places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3e5c8a64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93e5c8a64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93e5c8a64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93e5c8a64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93e5c8a64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93e5c8a64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3e5c8a64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3e5c8a64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93e5c8a64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93e5c8a6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93e5c8a64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93e5c8a64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93e5c8a64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93e5c8a64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5cf24f7410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5cf24f741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https://emojipedia.org/apple/ios-16.4/selfie</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3e5c8a64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93e5c8a64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3e5c8a64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3e5c8a64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93e5c8a64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93e5c8a64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5cf24f7410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5cf24f741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cf24f7410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5cf24f7410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5cf24f7410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5cf24f741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screenshot of Visual Studio Code, the (industry-standard) programming environment that CS50 students use.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cf24f741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5cf24f741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some code therein (as from lecture, section, or elsewhere) that a student might not understand.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5cf24f7410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5cf24f7410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student can now highlight the line(s) that they don't understand.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cf24f7410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5cf24f741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right-click and select </a:t>
            </a:r>
            <a:r>
              <a:rPr lang="en" b="1"/>
              <a:t>Explain Highlighted Code</a:t>
            </a:r>
            <a:r>
              <a:rPr lang="en"/>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cf24f741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5cf24f741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then opens a panel that explains the code in English just as a TF might.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93e5c8a64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93e5c8a6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cf24f7410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5cf24f741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5cf24f7410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5cf24f741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some code that's poorly styled; notice that everything is left-aligned.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5cf24f741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5cf24f741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a student clicks a </a:t>
            </a:r>
            <a:r>
              <a:rPr lang="en" b="1"/>
              <a:t>style50</a:t>
            </a:r>
            <a:r>
              <a:rPr lang="en"/>
              <a:t> button, they're now presented with a side-by-side visualization of what their code </a:t>
            </a:r>
            <a:r>
              <a:rPr lang="en" i="1"/>
              <a:t>should</a:t>
            </a:r>
            <a:r>
              <a:rPr lang="en"/>
              <a:t> look like at right. Highlighted in green, for instance, is whitespace that the student should add to make the code more readable.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cf24f7410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cf24f741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the student clicks </a:t>
            </a:r>
            <a:r>
              <a:rPr lang="en" b="1"/>
              <a:t>Explain Changes</a:t>
            </a:r>
            <a:r>
              <a:rPr lang="en"/>
              <a:t>, those differences will also be explained to them in English, just as a TF might.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5cf24f7410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5cf24f741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5cf24f7410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5cf24f741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sample (anonymized) question from a student, a fairly easy, definitional one.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5cf24f7410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5cf24f741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duck's (correct) reply.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5cf24f7410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5cf24f7410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more nuanced (anonymized) question from a student, asking more broadly whether there's a more efficient way to write their code.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5cf24f741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5cf24f741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cf24f7410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5cf24f741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duck's (correct) reply.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cf24f7410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cf24f7410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https://www.youtube.com/watch?v=LVS_TAfCbjM</a:t>
            </a:r>
            <a:r>
              <a:rPr lang="en"/>
              <a:t> </a:t>
            </a:r>
            <a:endParaRPr/>
          </a:p>
          <a:p>
            <a:pPr marL="0" lvl="0" indent="0" algn="l" rtl="0">
              <a:spcBef>
                <a:spcPts val="0"/>
              </a:spcBef>
              <a:spcAft>
                <a:spcPts val="0"/>
              </a:spcAft>
              <a:buNone/>
            </a:pPr>
            <a:r>
              <a:rPr lang="en" u="sng">
                <a:solidFill>
                  <a:schemeClr val="hlink"/>
                </a:solidFill>
                <a:hlinkClick r:id="rId4"/>
              </a:rPr>
              <a:t>https://www.tiktok.com/@deeptomcruise/video/6933305746130046214</a:t>
            </a:r>
            <a:r>
              <a:rPr lang="en"/>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5cf24f7410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5cf24f7410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duck's (correct) reply.</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5cf24f7410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5cf24f741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duck's (correct) reply.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5cf24f741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5cf24f741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5cf24f7410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5cf24f7410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this pop-up.</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5cf24f7410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5cf24f7410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5cf24f83b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5cf24f83b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5cf24f7410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5cf24f7410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sample interaction between a student (you) and the duck (ddb, short for duck debugger).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cf24f7410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cf24f7410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5cf24f7410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5cf24f741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5cf24f7410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5cf24f7410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cf24f741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cf24f741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family-friendly lecture on AI</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5cf24f7410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5cf24f741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5cf24f7410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5cf24f7410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5cf24f7410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5cf24f7410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5cf24f7410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5cf24f7410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5cf24f83b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5cf24f83b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5cf24f83b6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5cf24f83b6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3cd4bd1fe8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3cd4bd1fe8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spam classification</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3cd4bd1fe8_1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3cd4bd1fe8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handwriting recognition</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3cd4bd1fe8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3cd4bd1fe8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systems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3cd4bd1fe8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3cd4bd1fe8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assistants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89e6b49e0f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89e6b49e0f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actual rubber duck</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3cd4bd1fe8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3cd4bd1fe8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https://tenor.com/view/pong-video-game-atari-tennis-70s-gif-16894549</a:t>
            </a:r>
            <a:r>
              <a:rPr lang="en"/>
              <a: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cf24f83b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cf24f83b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https://en.wikipedia.org/wiki/Breakout_(video_game)</a:t>
            </a:r>
            <a:r>
              <a:rPr lang="en"/>
              <a:t>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cf24f83b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5cf24f83b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https://en.wikipedia.org/wiki/Breakout_(video_game)</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5cf24f83b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5cf24f83b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5cf24f83b6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5cf24f83b6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5cf24f83b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5cf24f83b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5cf24f83b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5cf24f83b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5cf24f83b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5cf24f83b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5cf24f83b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5cf24f83b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5cf24f83b6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5cf24f83b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9e6b49e0f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9e6b49e0f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5cf24f83b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5cf24f83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5cf24f83b6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5cf24f83b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5cf24f83b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5cf24f83b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5cf24f83b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5cf24f83b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5cf24f83b6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5cf24f83b6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5cf24f83b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5cf24f83b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5cf24f83b6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5cf24f83b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cf24f83b6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cf24f83b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5cf24f83b6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5cf24f83b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89e6b49e0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89e6b49e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X's turn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labs.openai.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midjourney.co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hyperlink" Target="http://www.youtube.com/watch?v=W_gxLKSsSIE" TargetMode="External"/><Relationship Id="rId2" Type="http://schemas.openxmlformats.org/officeDocument/2006/relationships/notesSlide" Target="../notesSlides/notesSlide144.xml"/><Relationship Id="rId1" Type="http://schemas.openxmlformats.org/officeDocument/2006/relationships/slideLayout" Target="../slideLayouts/slideLayout11.xml"/><Relationship Id="rId4" Type="http://schemas.openxmlformats.org/officeDocument/2006/relationships/image" Target="../media/image88.jpg"/></Relationships>
</file>

<file path=ppt/slides/_rels/slide1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1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1.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2.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19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3" Type="http://schemas.openxmlformats.org/officeDocument/2006/relationships/hyperlink" Target="http://www.youtube.com/watch?v=Q70ulPJW3Gk" TargetMode="External"/><Relationship Id="rId2" Type="http://schemas.openxmlformats.org/officeDocument/2006/relationships/notesSlide" Target="../notesSlides/notesSlide192.xml"/><Relationship Id="rId1" Type="http://schemas.openxmlformats.org/officeDocument/2006/relationships/slideLayout" Target="../slideLayouts/slideLayout11.xml"/><Relationship Id="rId4" Type="http://schemas.openxmlformats.org/officeDocument/2006/relationships/image" Target="../media/image134.jp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8.xml"/><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jpeg"/></Relationships>
</file>

<file path=ppt/slides/_rels/slide2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04.xml"/><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5.xml"/><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6.xml"/><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08.xml"/><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0.xml"/><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16.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9.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22.xml"/><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4.xm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0.xml"/><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1.xml"/><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2.xml"/><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4.xml"/><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35.xml"/><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6.xml"/><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0.xml"/><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1.xml"/><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5.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6.xml"/><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8.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50.xml.rels><?xml version="1.0" encoding="UTF-8" standalone="yes"?>
<Relationships xmlns="http://schemas.openxmlformats.org/package/2006/relationships"><Relationship Id="rId3" Type="http://schemas.openxmlformats.org/officeDocument/2006/relationships/hyperlink" Target="https://cs50.edx.org" TargetMode="External"/><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cs50.dev"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s50.dev"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LVS_TAfCbjM"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63163" y="152400"/>
            <a:ext cx="7617683" cy="4838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1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1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1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1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1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1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1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1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1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63163" y="152400"/>
            <a:ext cx="7617683" cy="4838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122"/>
          <p:cNvPicPr preferRelativeResize="0"/>
          <p:nvPr/>
        </p:nvPicPr>
        <p:blipFill>
          <a:blip r:embed="rId3">
            <a:alphaModFix/>
          </a:blip>
          <a:stretch>
            <a:fillRect/>
          </a:stretch>
        </p:blipFill>
        <p:spPr>
          <a:xfrm>
            <a:off x="0" y="0"/>
            <a:ext cx="9121478" cy="5143500"/>
          </a:xfrm>
          <a:prstGeom prst="rect">
            <a:avLst/>
          </a:prstGeom>
          <a:noFill/>
          <a:ln>
            <a:noFill/>
          </a:ln>
        </p:spPr>
      </p:pic>
      <p:sp>
        <p:nvSpPr>
          <p:cNvPr id="623" name="Google Shape;623;p122"/>
          <p:cNvSpPr/>
          <p:nvPr/>
        </p:nvSpPr>
        <p:spPr>
          <a:xfrm>
            <a:off x="2671000" y="739950"/>
            <a:ext cx="1101000" cy="9747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4" name="Google Shape;624;p122"/>
          <p:cNvSpPr/>
          <p:nvPr/>
        </p:nvSpPr>
        <p:spPr>
          <a:xfrm>
            <a:off x="2670988" y="3365775"/>
            <a:ext cx="1101000" cy="9747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122"/>
          <p:cNvSpPr/>
          <p:nvPr/>
        </p:nvSpPr>
        <p:spPr>
          <a:xfrm>
            <a:off x="2671000" y="739950"/>
            <a:ext cx="1101000" cy="9747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6" name="Google Shape;626;p122"/>
          <p:cNvSpPr/>
          <p:nvPr/>
        </p:nvSpPr>
        <p:spPr>
          <a:xfrm>
            <a:off x="4010238" y="2084400"/>
            <a:ext cx="1101000" cy="9747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1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83388" y="524238"/>
            <a:ext cx="6177224" cy="40950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minimax</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1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1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1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1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1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1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200" y="1494188"/>
            <a:ext cx="2317603" cy="215512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1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3" cy="48387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Google Shape;681;p1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1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1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1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p1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1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1" name="Google Shape;711;p1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Google Shape;716;p1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14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DALL-E 2</a:t>
            </a:r>
            <a:endParaRPr/>
          </a:p>
        </p:txBody>
      </p:sp>
      <p:sp>
        <p:nvSpPr>
          <p:cNvPr id="117" name="Google Shape;117;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https://labs.openai.com</a:t>
            </a:r>
            <a:endParaRPr>
              <a:solidFill>
                <a:schemeClr val="dk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26" name="Google Shape;726;p1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1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1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If player is X:</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For each possible move: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Calculate score for board</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Choose move with highest score</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If player is X:</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For each possible move: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Calculate score for board</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Choose move with highest score</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Else if player is O:</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For each possible move:</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Calculate score for board</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Choose move with lowest score</a:t>
            </a:r>
            <a:endParaRPr>
              <a:solidFill>
                <a:srgbClr val="FFFFFF"/>
              </a:solidFill>
              <a:latin typeface="Consolas"/>
              <a:ea typeface="Consolas"/>
              <a:cs typeface="Consolas"/>
              <a:sym typeface="Consola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Google Shape;755;p14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08462" y="707038"/>
            <a:ext cx="4727076" cy="3729424"/>
          </a:xfrm>
          <a:prstGeom prst="rect">
            <a:avLst/>
          </a:prstGeom>
          <a:noFill/>
          <a:ln>
            <a:noFill/>
          </a:ln>
        </p:spPr>
      </p:pic>
      <p:sp>
        <p:nvSpPr>
          <p:cNvPr id="756" name="Google Shape;756;p148"/>
          <p:cNvSpPr/>
          <p:nvPr/>
        </p:nvSpPr>
        <p:spPr>
          <a:xfrm>
            <a:off x="2201375" y="2217075"/>
            <a:ext cx="4973400" cy="24735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7" name="Google Shape;757;p148"/>
          <p:cNvSpPr/>
          <p:nvPr/>
        </p:nvSpPr>
        <p:spPr>
          <a:xfrm>
            <a:off x="4413200" y="1274750"/>
            <a:ext cx="2586600" cy="1788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762" name="Google Shape;762;p1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08462" y="707038"/>
            <a:ext cx="4727076" cy="3729424"/>
          </a:xfrm>
          <a:prstGeom prst="rect">
            <a:avLst/>
          </a:prstGeom>
          <a:noFill/>
          <a:ln>
            <a:noFill/>
          </a:ln>
        </p:spPr>
      </p:pic>
      <p:sp>
        <p:nvSpPr>
          <p:cNvPr id="763" name="Google Shape;763;p149"/>
          <p:cNvSpPr/>
          <p:nvPr/>
        </p:nvSpPr>
        <p:spPr>
          <a:xfrm>
            <a:off x="2201375" y="2217075"/>
            <a:ext cx="4973400" cy="24735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15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08462" y="707038"/>
            <a:ext cx="4727076" cy="3729424"/>
          </a:xfrm>
          <a:prstGeom prst="rect">
            <a:avLst/>
          </a:prstGeom>
          <a:noFill/>
          <a:ln>
            <a:noFill/>
          </a:ln>
        </p:spPr>
      </p:pic>
      <p:sp>
        <p:nvSpPr>
          <p:cNvPr id="769" name="Google Shape;769;p150"/>
          <p:cNvSpPr/>
          <p:nvPr/>
        </p:nvSpPr>
        <p:spPr>
          <a:xfrm>
            <a:off x="2201375" y="3394975"/>
            <a:ext cx="4973400" cy="1295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0" name="Google Shape;770;p150"/>
          <p:cNvSpPr/>
          <p:nvPr/>
        </p:nvSpPr>
        <p:spPr>
          <a:xfrm>
            <a:off x="4334675" y="2186250"/>
            <a:ext cx="2665200" cy="1295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pic>
        <p:nvPicPr>
          <p:cNvPr id="775" name="Google Shape;775;p15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08462" y="707038"/>
            <a:ext cx="4727076" cy="3729424"/>
          </a:xfrm>
          <a:prstGeom prst="rect">
            <a:avLst/>
          </a:prstGeom>
          <a:noFill/>
          <a:ln>
            <a:noFill/>
          </a:ln>
        </p:spPr>
      </p:pic>
      <p:sp>
        <p:nvSpPr>
          <p:cNvPr id="776" name="Google Shape;776;p151"/>
          <p:cNvSpPr/>
          <p:nvPr/>
        </p:nvSpPr>
        <p:spPr>
          <a:xfrm>
            <a:off x="2201375" y="3394975"/>
            <a:ext cx="4973400" cy="1295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Midjourney</a:t>
            </a:r>
            <a:endParaRPr/>
          </a:p>
        </p:txBody>
      </p:sp>
      <p:sp>
        <p:nvSpPr>
          <p:cNvPr id="123" name="Google Shape;123;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https://www.midjourney.com</a:t>
            </a:r>
            <a:endParaRPr>
              <a:solidFill>
                <a:schemeClr val="dk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15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08462" y="707038"/>
            <a:ext cx="4727076" cy="372942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reinforcement learning</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15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110950" y="1347550"/>
            <a:ext cx="2448401" cy="244840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156" descr="Pancake day special!&#10;&#10;The video shows a Barrett WAM robot learning to flip pancakes by reinforcement learning. The motion is encoded in a mixture of basis force fields through an extension of Dynamic Movement Primitives (DMP) that represents the synergies across the different variables through stiffness matrices. An Inverse Dynamics controller with variable stiffness is used for reproduction. &#10;&#10;For pancake day special, the skill is first demonstrated via kinesthetic teaching, and then refined by Policy learning by Weighting Exploration with the Returns (PoWER) algorithm. After 50 trials, the robot learns that the first part of the task requires a stiff behavior to throw the pancake in the air, while the second part requires the hand to be compliant in order to catch the pancake without having it bounced off the pan.&#10;&#10;Video credits:&#10;--------------------------&#10;Dr. Petar Kormushev&#10;http://kormushev.com&#10;&#10;Affiliation:&#10;----------------------&#10;Advanced Robotics dept.&#10;Italian Institute of Technology (IIT)&#10;&#10;Published paper about this pancake flipping robot experiment:&#10;http://kormushev.com/papers/Kormushev-IROS2010.pdf&#10;&#10;Pancake day special" title="Robot Learns to Flip Pancakes">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10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p1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7"/>
          <p:cNvPicPr preferRelativeResize="0"/>
          <p:nvPr/>
        </p:nvPicPr>
        <p:blipFill>
          <a:blip r:embed="rId3">
            <a:alphaModFix/>
          </a:blip>
          <a:stretch>
            <a:fillRect/>
          </a:stretch>
        </p:blipFill>
        <p:spPr>
          <a:xfrm>
            <a:off x="2030761" y="2116250"/>
            <a:ext cx="5082475" cy="9110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6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6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6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4838701" cy="4838701"/>
          </a:xfrm>
          <a:prstGeom prst="rect">
            <a:avLst/>
          </a:prstGeom>
          <a:noFill/>
          <a:ln>
            <a:noFill/>
          </a:ln>
        </p:spPr>
      </p:pic>
      <p:pic>
        <p:nvPicPr>
          <p:cNvPr id="134" name="Google Shape;134;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143501" y="647700"/>
            <a:ext cx="3848100" cy="38481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7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7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7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7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7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7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8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
        <p:cNvGrpSpPr/>
        <p:nvPr/>
      </p:nvGrpSpPr>
      <p:grpSpPr>
        <a:xfrm>
          <a:off x="0" y="0"/>
          <a:ext cx="0" cy="0"/>
          <a:chOff x="0" y="0"/>
          <a:chExt cx="0" cy="0"/>
        </a:xfrm>
      </p:grpSpPr>
      <p:pic>
        <p:nvPicPr>
          <p:cNvPr id="139" name="Google Shape;139;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454625"/>
            <a:ext cx="9144000" cy="42342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Google Shape;931;p18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p18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Google Shape;941;p18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pic>
        <p:nvPicPr>
          <p:cNvPr id="946" name="Google Shape;946;p18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1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18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pic>
        <p:nvPicPr>
          <p:cNvPr id="961" name="Google Shape;961;p18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18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19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Google Shape;976;p19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3"/>
        <p:cNvGrpSpPr/>
        <p:nvPr/>
      </p:nvGrpSpPr>
      <p:grpSpPr>
        <a:xfrm>
          <a:off x="0" y="0"/>
          <a:ext cx="0" cy="0"/>
          <a:chOff x="0" y="0"/>
          <a:chExt cx="0" cy="0"/>
        </a:xfrm>
      </p:grpSpPr>
      <p:pic>
        <p:nvPicPr>
          <p:cNvPr id="144" name="Google Shape;144;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35299" y="278825"/>
            <a:ext cx="4680099" cy="4585849"/>
          </a:xfrm>
          <a:prstGeom prst="rect">
            <a:avLst/>
          </a:prstGeom>
          <a:noFill/>
          <a:ln>
            <a:noFill/>
          </a:ln>
        </p:spPr>
      </p:pic>
      <p:pic>
        <p:nvPicPr>
          <p:cNvPr id="145" name="Google Shape;145;p30"/>
          <p:cNvPicPr preferRelativeResize="0"/>
          <p:nvPr/>
        </p:nvPicPr>
        <p:blipFill>
          <a:blip r:embed="rId4">
            <a:alphaModFix/>
          </a:blip>
          <a:stretch>
            <a:fillRect/>
          </a:stretch>
        </p:blipFill>
        <p:spPr>
          <a:xfrm>
            <a:off x="-156423" y="1111922"/>
            <a:ext cx="2719125" cy="27191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19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9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1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explore vs. exploit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epsilon = 0.10</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If random() &lt; epsilon:</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Make a random move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Else: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Make the move with the highest value</a:t>
            </a:r>
            <a:endParaRPr>
              <a:solidFill>
                <a:srgbClr val="FFFFFF"/>
              </a:solidFill>
              <a:latin typeface="Consolas"/>
              <a:ea typeface="Consolas"/>
              <a:cs typeface="Consolas"/>
              <a:sym typeface="Consola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19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1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1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pic>
        <p:nvPicPr>
          <p:cNvPr id="1021" name="Google Shape;1021;p2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2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75" y="646938"/>
            <a:ext cx="3849624" cy="3849624"/>
          </a:xfrm>
          <a:prstGeom prst="rect">
            <a:avLst/>
          </a:prstGeom>
          <a:noFill/>
          <a:ln>
            <a:noFill/>
          </a:ln>
        </p:spPr>
      </p:pic>
      <p:pic>
        <p:nvPicPr>
          <p:cNvPr id="151" name="Google Shape;151;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53001" y="647700"/>
            <a:ext cx="3848099" cy="3848099"/>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Google Shape;1031;p2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pic>
        <p:nvPicPr>
          <p:cNvPr id="1036" name="Google Shape;1036;p20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Shape 1040"/>
        <p:cNvGrpSpPr/>
        <p:nvPr/>
      </p:nvGrpSpPr>
      <p:grpSpPr>
        <a:xfrm>
          <a:off x="0" y="0"/>
          <a:ext cx="0" cy="0"/>
          <a:chOff x="0" y="0"/>
          <a:chExt cx="0" cy="0"/>
        </a:xfrm>
      </p:grpSpPr>
      <p:pic>
        <p:nvPicPr>
          <p:cNvPr id="1041" name="Google Shape;1041;p204" descr="In this 'Pong'-like game, the DeepMind algorithm needs to hit a ball through a rainbow-coloured brick wall.&#10;Subscribe to WIRED ►► http://po.st/SubscribeWired&#10;Read the full WIRED story here: http://www.wired.co.uk/magazine/archive/2015/07/features/deepmind&#10;&#10;CONNECT WITH WIRED&#10;Web: http://po.st/VideoWired&#10;Twitter: http://po.st/TwitterWired&#10;Facebook: http://po.st/FacebookWired&#10;Google+: http://po.st/GoogleWired&#10;Instagram: http://po.st/InstagramWired&#10;Magazine: http://po.st/MagazineWired&#10;Newsletter: http://po.st/NewslettersWired&#10;&#10;ABOUT WIRED&#10;WIRED brings you the future as it happens - the people, the trends, the big ideas that will change our lives. An award-winning printed monthly and online publication. WIRED is an agenda-setting magazine offering brain food on a wide range of topics, from science, technology and business to pop-culture and politics.&#10;&#10;Breakout | DeepMind | WIRED &#10;https://www.youtube.com/wireduk" title="Breakout | DeepMind | WIRED">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1"/>
                                        </p:tgtEl>
                                        <p:attrNameLst>
                                          <p:attrName>style.visibility</p:attrName>
                                        </p:attrNameLst>
                                      </p:cBhvr>
                                      <p:to>
                                        <p:strVal val="visible"/>
                                      </p:to>
                                    </p:set>
                                    <p:animEffect transition="in" filter="fade">
                                      <p:cBhvr>
                                        <p:cTn id="7"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2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deep learning</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20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neural networks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20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20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20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21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pic>
        <p:nvPicPr>
          <p:cNvPr id="1076" name="Google Shape;1076;p21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50850"/>
            <a:ext cx="42603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700"/>
              <a:t>If RSVP'd for CS50 Lunch at Changsho after lecture, look for this yellow duck in the lobby to follow!</a:t>
            </a:r>
            <a:endParaRPr sz="2700"/>
          </a:p>
        </p:txBody>
      </p:sp>
      <p:pic>
        <p:nvPicPr>
          <p:cNvPr id="60" name="Google Shape;60;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286363" y="0"/>
            <a:ext cx="3857626"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75" y="646938"/>
            <a:ext cx="3849624" cy="3849624"/>
          </a:xfrm>
          <a:prstGeom prst="rect">
            <a:avLst/>
          </a:prstGeom>
          <a:noFill/>
          <a:ln>
            <a:noFill/>
          </a:ln>
        </p:spPr>
      </p:pic>
      <p:pic>
        <p:nvPicPr>
          <p:cNvPr id="157" name="Google Shape;157;p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53001" y="647700"/>
            <a:ext cx="3848099" cy="3848099"/>
          </a:xfrm>
          <a:prstGeom prst="rect">
            <a:avLst/>
          </a:prstGeom>
          <a:noFill/>
          <a:ln>
            <a:noFill/>
          </a:ln>
        </p:spPr>
      </p:pic>
      <p:pic>
        <p:nvPicPr>
          <p:cNvPr id="158" name="Google Shape;158;p3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953000" y="646950"/>
            <a:ext cx="945018" cy="6013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pic>
        <p:nvPicPr>
          <p:cNvPr id="1081" name="Google Shape;1081;p21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2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pic>
        <p:nvPicPr>
          <p:cNvPr id="1091" name="Google Shape;1091;p2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8" cy="4838702"/>
          </a:xfrm>
          <a:prstGeom prst="rect">
            <a:avLst/>
          </a:prstGeom>
          <a:noFill/>
          <a:ln>
            <a:noFill/>
          </a:ln>
        </p:spPr>
      </p:pic>
      <p:sp>
        <p:nvSpPr>
          <p:cNvPr id="1092" name="Google Shape;1092;p214"/>
          <p:cNvSpPr/>
          <p:nvPr/>
        </p:nvSpPr>
        <p:spPr>
          <a:xfrm>
            <a:off x="5912700" y="425550"/>
            <a:ext cx="650400" cy="406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3" name="Google Shape;1093;p214"/>
          <p:cNvSpPr/>
          <p:nvPr/>
        </p:nvSpPr>
        <p:spPr>
          <a:xfrm>
            <a:off x="595550" y="1082850"/>
            <a:ext cx="667800" cy="505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4" name="Google Shape;1094;p214"/>
          <p:cNvSpPr/>
          <p:nvPr/>
        </p:nvSpPr>
        <p:spPr>
          <a:xfrm>
            <a:off x="595550" y="2355245"/>
            <a:ext cx="667800" cy="505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95" name="Google Shape;1095;p214"/>
          <p:cNvSpPr/>
          <p:nvPr/>
        </p:nvSpPr>
        <p:spPr>
          <a:xfrm>
            <a:off x="2181700" y="1712500"/>
            <a:ext cx="667800" cy="505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pic>
        <p:nvPicPr>
          <p:cNvPr id="1100" name="Google Shape;1100;p21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8" cy="4838702"/>
          </a:xfrm>
          <a:prstGeom prst="rect">
            <a:avLst/>
          </a:prstGeom>
          <a:noFill/>
          <a:ln>
            <a:noFill/>
          </a:ln>
        </p:spPr>
      </p:pic>
      <p:sp>
        <p:nvSpPr>
          <p:cNvPr id="1101" name="Google Shape;1101;p215"/>
          <p:cNvSpPr/>
          <p:nvPr/>
        </p:nvSpPr>
        <p:spPr>
          <a:xfrm>
            <a:off x="5912700" y="425550"/>
            <a:ext cx="650400" cy="4067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pic>
        <p:nvPicPr>
          <p:cNvPr id="1106" name="Google Shape;1106;p2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8" cy="4838702"/>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pic>
        <p:nvPicPr>
          <p:cNvPr id="1111" name="Google Shape;1111;p2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8" cy="4838702"/>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pic>
        <p:nvPicPr>
          <p:cNvPr id="1116" name="Google Shape;1116;p21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25" y="152400"/>
            <a:ext cx="8602138" cy="4838702"/>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2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pic>
        <p:nvPicPr>
          <p:cNvPr id="1126" name="Google Shape;1126;p2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
        <p:nvSpPr>
          <p:cNvPr id="1127" name="Google Shape;1127;p220"/>
          <p:cNvSpPr txBox="1"/>
          <p:nvPr/>
        </p:nvSpPr>
        <p:spPr>
          <a:xfrm>
            <a:off x="1606220" y="1660353"/>
            <a:ext cx="6318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chemeClr val="dk1"/>
                </a:solidFill>
              </a:rPr>
              <a:t>a</a:t>
            </a:r>
            <a:endParaRPr sz="2400" i="1">
              <a:solidFill>
                <a:schemeClr val="dk1"/>
              </a:solidFill>
            </a:endParaRPr>
          </a:p>
        </p:txBody>
      </p:sp>
      <p:sp>
        <p:nvSpPr>
          <p:cNvPr id="1128" name="Google Shape;1128;p220"/>
          <p:cNvSpPr txBox="1"/>
          <p:nvPr/>
        </p:nvSpPr>
        <p:spPr>
          <a:xfrm>
            <a:off x="1606220" y="2985820"/>
            <a:ext cx="6318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chemeClr val="dk1"/>
                </a:solidFill>
              </a:rPr>
              <a:t>b</a:t>
            </a:r>
            <a:endParaRPr sz="2400" i="1">
              <a:solidFill>
                <a:schemeClr val="dk1"/>
              </a:solidFill>
            </a:endParaRPr>
          </a:p>
        </p:txBody>
      </p:sp>
      <p:sp>
        <p:nvSpPr>
          <p:cNvPr id="1129" name="Google Shape;1129;p220"/>
          <p:cNvSpPr txBox="1"/>
          <p:nvPr/>
        </p:nvSpPr>
        <p:spPr>
          <a:xfrm>
            <a:off x="2336125" y="2291955"/>
            <a:ext cx="6318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t>c</a:t>
            </a:r>
            <a:endParaRPr sz="2400" i="1"/>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2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ax</a:t>
            </a:r>
            <a:r>
              <a:rPr lang="en"/>
              <a:t> + </a:t>
            </a:r>
            <a:r>
              <a:rPr lang="en" i="1"/>
              <a:t>by</a:t>
            </a:r>
            <a:r>
              <a:rPr lang="en"/>
              <a:t> + </a:t>
            </a:r>
            <a:r>
              <a:rPr lang="en" i="1"/>
              <a:t>c</a:t>
            </a:r>
            <a:r>
              <a:rPr lang="en"/>
              <a:t> &gt; 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2"/>
        <p:cNvGrpSpPr/>
        <p:nvPr/>
      </p:nvGrpSpPr>
      <p:grpSpPr>
        <a:xfrm>
          <a:off x="0" y="0"/>
          <a:ext cx="0" cy="0"/>
          <a:chOff x="0" y="0"/>
          <a:chExt cx="0" cy="0"/>
        </a:xfrm>
      </p:grpSpPr>
      <p:pic>
        <p:nvPicPr>
          <p:cNvPr id="163" name="Google Shape;163;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35299" y="278825"/>
            <a:ext cx="4680099" cy="4585849"/>
          </a:xfrm>
          <a:prstGeom prst="rect">
            <a:avLst/>
          </a:prstGeom>
          <a:noFill/>
          <a:ln>
            <a:noFill/>
          </a:ln>
        </p:spPr>
      </p:pic>
      <p:pic>
        <p:nvPicPr>
          <p:cNvPr id="164" name="Google Shape;164;p33"/>
          <p:cNvPicPr preferRelativeResize="0"/>
          <p:nvPr/>
        </p:nvPicPr>
        <p:blipFill>
          <a:blip r:embed="rId4">
            <a:alphaModFix/>
          </a:blip>
          <a:stretch>
            <a:fillRect/>
          </a:stretch>
        </p:blipFill>
        <p:spPr>
          <a:xfrm>
            <a:off x="-156423" y="1111922"/>
            <a:ext cx="2719125" cy="27191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2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pic>
        <p:nvPicPr>
          <p:cNvPr id="1144" name="Google Shape;1144;p2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pic>
        <p:nvPicPr>
          <p:cNvPr id="1149" name="Google Shape;1149;p2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Shape 1153"/>
        <p:cNvGrpSpPr/>
        <p:nvPr/>
      </p:nvGrpSpPr>
      <p:grpSpPr>
        <a:xfrm>
          <a:off x="0" y="0"/>
          <a:ext cx="0" cy="0"/>
          <a:chOff x="0" y="0"/>
          <a:chExt cx="0" cy="0"/>
        </a:xfrm>
      </p:grpSpPr>
      <p:sp>
        <p:nvSpPr>
          <p:cNvPr id="1154" name="Google Shape;1154;p2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supervised learning</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1158"/>
        <p:cNvGrpSpPr/>
        <p:nvPr/>
      </p:nvGrpSpPr>
      <p:grpSpPr>
        <a:xfrm>
          <a:off x="0" y="0"/>
          <a:ext cx="0" cy="0"/>
          <a:chOff x="0" y="0"/>
          <a:chExt cx="0" cy="0"/>
        </a:xfrm>
      </p:grpSpPr>
      <p:pic>
        <p:nvPicPr>
          <p:cNvPr id="1159" name="Google Shape;1159;p22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Shape 1163"/>
        <p:cNvGrpSpPr/>
        <p:nvPr/>
      </p:nvGrpSpPr>
      <p:grpSpPr>
        <a:xfrm>
          <a:off x="0" y="0"/>
          <a:ext cx="0" cy="0"/>
          <a:chOff x="0" y="0"/>
          <a:chExt cx="0" cy="0"/>
        </a:xfrm>
      </p:grpSpPr>
      <p:pic>
        <p:nvPicPr>
          <p:cNvPr id="1164" name="Google Shape;1164;p2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pic>
        <p:nvPicPr>
          <p:cNvPr id="1169" name="Google Shape;1169;p22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Shape 1173"/>
        <p:cNvGrpSpPr/>
        <p:nvPr/>
      </p:nvGrpSpPr>
      <p:grpSpPr>
        <a:xfrm>
          <a:off x="0" y="0"/>
          <a:ext cx="0" cy="0"/>
          <a:chOff x="0" y="0"/>
          <a:chExt cx="0" cy="0"/>
        </a:xfrm>
      </p:grpSpPr>
      <p:sp>
        <p:nvSpPr>
          <p:cNvPr id="1174" name="Google Shape;1174;p2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unsupervised learning</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generative artificial intelligence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2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75" y="646938"/>
            <a:ext cx="3849624" cy="3849624"/>
          </a:xfrm>
          <a:prstGeom prst="rect">
            <a:avLst/>
          </a:prstGeom>
          <a:noFill/>
          <a:ln>
            <a:noFill/>
          </a:ln>
        </p:spPr>
      </p:pic>
      <p:pic>
        <p:nvPicPr>
          <p:cNvPr id="1185" name="Google Shape;1185;p2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953001" y="647700"/>
            <a:ext cx="3848099" cy="3848099"/>
          </a:xfrm>
          <a:prstGeom prst="rect">
            <a:avLst/>
          </a:prstGeom>
          <a:noFill/>
          <a:ln>
            <a:noFill/>
          </a:ln>
        </p:spPr>
      </p:pic>
      <p:pic>
        <p:nvPicPr>
          <p:cNvPr id="1186" name="Google Shape;1186;p2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953000" y="646950"/>
            <a:ext cx="945018" cy="60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p:nvPr/>
        </p:nvSpPr>
        <p:spPr>
          <a:xfrm>
            <a:off x="577525" y="487275"/>
            <a:ext cx="4620000" cy="83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0" name="Google Shape;170;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0900" y="811088"/>
            <a:ext cx="7282195" cy="35213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2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74013" y="152400"/>
            <a:ext cx="6195979" cy="48387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195"/>
        <p:cNvGrpSpPr/>
        <p:nvPr/>
      </p:nvGrpSpPr>
      <p:grpSpPr>
        <a:xfrm>
          <a:off x="0" y="0"/>
          <a:ext cx="0" cy="0"/>
          <a:chOff x="0" y="0"/>
          <a:chExt cx="0" cy="0"/>
        </a:xfrm>
      </p:grpSpPr>
      <p:sp>
        <p:nvSpPr>
          <p:cNvPr id="1196" name="Google Shape;1196;p2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generative adversarial network</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pic>
        <p:nvPicPr>
          <p:cNvPr id="1201" name="Google Shape;1201;p2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78037" y="1443288"/>
            <a:ext cx="7987926" cy="22569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2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large language models</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1211" name="Google Shape;1211;p2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83602" y="759125"/>
            <a:ext cx="6176776" cy="3625249"/>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Shape 1215"/>
        <p:cNvGrpSpPr/>
        <p:nvPr/>
      </p:nvGrpSpPr>
      <p:grpSpPr>
        <a:xfrm>
          <a:off x="0" y="0"/>
          <a:ext cx="0" cy="0"/>
          <a:chOff x="0" y="0"/>
          <a:chExt cx="0" cy="0"/>
        </a:xfrm>
      </p:grpSpPr>
      <p:sp>
        <p:nvSpPr>
          <p:cNvPr id="1216" name="Google Shape;1216;p2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models</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architecture</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Shape 1225"/>
        <p:cNvGrpSpPr/>
        <p:nvPr/>
      </p:nvGrpSpPr>
      <p:grpSpPr>
        <a:xfrm>
          <a:off x="0" y="0"/>
          <a:ext cx="0" cy="0"/>
          <a:chOff x="0" y="0"/>
          <a:chExt cx="0" cy="0"/>
        </a:xfrm>
      </p:grpSpPr>
      <p:sp>
        <p:nvSpPr>
          <p:cNvPr id="1226" name="Google Shape;1226;p2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generative pre-trained transformers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2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"Massachusetts is a state in the New England region of the Northeastern United States. It borders on the Atlantic Ocean to the east. The state's capital is…"</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2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a:t>
            </a:r>
            <a:r>
              <a:rPr lang="en">
                <a:solidFill>
                  <a:srgbClr val="FFFF00"/>
                </a:solidFill>
              </a:rPr>
              <a:t>Massachusetts</a:t>
            </a:r>
            <a:r>
              <a:rPr lang="en"/>
              <a:t> is a state in the New England region of the Northeastern United States. It borders on the Atlantic Ocean to the east. The </a:t>
            </a:r>
            <a:r>
              <a:rPr lang="en">
                <a:solidFill>
                  <a:srgbClr val="FFFF00"/>
                </a:solidFill>
              </a:rPr>
              <a:t>state</a:t>
            </a:r>
            <a:r>
              <a:rPr lang="en"/>
              <a:t>'s capital 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p:nvPr/>
        </p:nvSpPr>
        <p:spPr>
          <a:xfrm>
            <a:off x="577525" y="487275"/>
            <a:ext cx="4620000" cy="83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6" name="Google Shape;176;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30900" y="811088"/>
            <a:ext cx="7282195" cy="3521325"/>
          </a:xfrm>
          <a:prstGeom prst="rect">
            <a:avLst/>
          </a:prstGeom>
          <a:noFill/>
          <a:ln>
            <a:noFill/>
          </a:ln>
        </p:spPr>
      </p:pic>
      <p:pic>
        <p:nvPicPr>
          <p:cNvPr id="177" name="Google Shape;177;p3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00628" y="881580"/>
            <a:ext cx="945018" cy="601375"/>
          </a:xfrm>
          <a:prstGeom prst="rect">
            <a:avLst/>
          </a:prstGeom>
          <a:noFill/>
          <a:ln>
            <a:noFill/>
          </a:ln>
        </p:spPr>
      </p:pic>
      <p:pic>
        <p:nvPicPr>
          <p:cNvPr id="178" name="Google Shape;178;p3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726405" y="881580"/>
            <a:ext cx="945018" cy="60137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pic>
        <p:nvPicPr>
          <p:cNvPr id="1241" name="Google Shape;1241;p24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9900" y="152400"/>
            <a:ext cx="8584212" cy="4838700"/>
          </a:xfrm>
          <a:prstGeom prst="rect">
            <a:avLst/>
          </a:prstGeom>
          <a:noFill/>
          <a:ln>
            <a:noFill/>
          </a:ln>
        </p:spPr>
      </p:pic>
      <p:sp>
        <p:nvSpPr>
          <p:cNvPr id="1242" name="Google Shape;1242;p242"/>
          <p:cNvSpPr/>
          <p:nvPr/>
        </p:nvSpPr>
        <p:spPr>
          <a:xfrm>
            <a:off x="2184352" y="-100"/>
            <a:ext cx="69009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Google Shape;1247;p24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9900" y="152400"/>
            <a:ext cx="8584212" cy="4838700"/>
          </a:xfrm>
          <a:prstGeom prst="rect">
            <a:avLst/>
          </a:prstGeom>
          <a:noFill/>
          <a:ln>
            <a:noFill/>
          </a:ln>
        </p:spPr>
      </p:pic>
      <p:sp>
        <p:nvSpPr>
          <p:cNvPr id="1248" name="Google Shape;1248;p243"/>
          <p:cNvSpPr/>
          <p:nvPr/>
        </p:nvSpPr>
        <p:spPr>
          <a:xfrm>
            <a:off x="2521200" y="-100"/>
            <a:ext cx="65640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pic>
        <p:nvPicPr>
          <p:cNvPr id="1253" name="Google Shape;1253;p2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9900" y="152400"/>
            <a:ext cx="8584212" cy="4838700"/>
          </a:xfrm>
          <a:prstGeom prst="rect">
            <a:avLst/>
          </a:prstGeom>
          <a:noFill/>
          <a:ln>
            <a:noFill/>
          </a:ln>
        </p:spPr>
      </p:pic>
      <p:sp>
        <p:nvSpPr>
          <p:cNvPr id="1254" name="Google Shape;1254;p244"/>
          <p:cNvSpPr/>
          <p:nvPr/>
        </p:nvSpPr>
        <p:spPr>
          <a:xfrm>
            <a:off x="4349154" y="-100"/>
            <a:ext cx="47007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
              <a:t>[-0.0008102366, 0.013022771, -0.0055872737, -0.04236497, -0.02812971, 0.029492939, -0.009463957, 0.007963094, -0.003876683, -0.015795108, 0.0065605408, -0.0010248796, 0.014890658, -0.009182136, 0.00007839182, -0.010853401, 0.027605392, -0.022086935, -0.0042863074, -0.01765644, -0.00028120697, 0.03350398, -0.0017744919, -0.00441411, 0.0055610575, -0.0026461722, 0.002932909, -0.019045886, -0.010381515, -0.019150749, 0.022414634, -0.030751305, -0.037043132, -0.046769246, -0.0072421553, 0.000565691, -0.0049285977, -0.0035162137, 0.021182485, -0.030882385, 0.013959992, 0.011417044, -0.00638686, -0.02632081, -0.0018482242, 0.0048401193, -0.009221459, 0.0009232929, -0.01624078, -0.00077746663, 0.01895413, 0.02697621, -0.031223193, 0.0028509842, -0.0046074525, -0.011043468, 0.0075960704, 0.0036112466, -0.010840294, -0.00020972757, -0.004427218, 0.014916874, -0.03473613, 0.009201797, 0.010892726, -0.019609528, 0.006796484, 0.027605392, -0.0027936369, -0.0065834797, 0.020671275, 0.029912395, 0.023646783, -0.012006903, 0.008159713, -0.009326323, -0.0046140067, -0.0075305304, -0.0075501925, 0.013147297, 0.022558821, -0.01624078, -0.032507773, 0.013527429, 0.016332535, 0.0017302524, -0.010591242, 0.021326672, 0.008343225, -0.014746469, 0.0090969335, 0.027815118, -0.0003426506, 0.010329083, -0.0028755616, -0.0029607634, -0.0034768898, 0.03292723, -0.019897902, -0.018639538, 0.0051809265, 0.015375652, -0.017197661, -0.015467408, -0.020553302, -0.0037161105, -0.0100275995, -0.0108730635, -0.00039262476, -0.020487761, -0.011050021, -0.010453609, 0.010787862, -0.045563314, -0.012603316, 0.0052497433, -0.008146605, -0.011980687, 0.0032245615, -0.013435672, 0.03588963, -0.003170491, -0.0056691985, 0.01565092, 0.041866865, -0.012786828, -0.005374269, -0.0041224575, -0.0018613322, -0.0005124398, 0.017813735, -0.009306661, 0.001985858, 0.009739224, -0.011122115, 0.029545372, -0.038956895, -0.00983098, -0.0190721, -0.02561298, -0.009339431, 0.023659892, -0.0054693017, 0.013376687, 0.004427218, 0.009994829, 0.0066031413, 0.0038144202, 0.015428084, -0.02586203, 0.008022079, -0.02392205, 0.021772344, 0.015113493, 0.015270789, -0.0065113856, 0.017695764, 0.018927913, -0.0053054523, -0.0056462595, -0.024459478, 0.010040708, 0.015782, -0.00989652, 0.0025036228, 0.014785794, -0.0015672221, -0.0041257343, 0.011829946, -0.0038242512, -0.0038013123, 0.01700104, -0.032507773, 0.002025182, 0.008310455, 0.013724048, 0.00044485184, 0.030987248, -0.024367722, -0.012000349, 0.010256989, 0.017053474, 0.0008806919, 0.02224423, -0.0049974145, 0.011764406, 0.030672656, -0.0067080054, 0.017708872, -0.023463272, 0.014864442, 0.035339095, 0.010427393, -0.010119355, -0.6820341, -0.020881, 0.004047087, -0.005246466, -0.016149024, -0.0056724753, 0.010499487, 0.012426359, -0.023620568, 0.004391171, -0.013658508, 0.030934816, -0.0006754702, -0.024328398, -0.0019022946, -0.01642429, -0.0003072181, -0.03258642, 0.003457228, 0.006717836, -0.005400485, -0.0015205248, 0.00082580233, 0.016463615, 0.021169377, 0.007366681, 0.011731636, 0.012747504, -0.041499842, -0.008690586, -0.023686107, 0.006881686, 0.011561233, 0.013474996, 0.03549639, -0.0065572634, -0.025980003, 0.019779932, 0.012852368, 0.022086935, -0.0037652652, 0.0030459652, 0.02288652, 0.006816146, -0.008769234, -0.004725424, 0.019832363, -0.0042011053, 0.016948609, -0.017079689, 0.0050629545, 0.008212145, -0.013566752, 0.005308729, -0.01953088, -0.0076943804, 0.02198207, 0.003496552, 0.008605384, 0.012511561, -0.011849607, -0.0015090554, -0.030436713, -0.04690033, -0.01066989, -0.0037193873, -0.0037226644, 0.0045779594, -0.008657816, 0.00086840324, 0.020749921, 0.004070026, -0.013894452, -0.010945157, 0.025141092, 0.0060788225, 0.0069210096, -0.0056102127, -0.0075633004, -0.015375652, 0.0027887214, -0.006458954, -0.015323221, -0.00082457345, 0.025796492, -0.022388417, -0.009293553, 0.002854261, 0.009739224, 0.013842019, 0.019543989, 0.007877892, -0.017079689, -0.007812352, -0.011502246, -0.003434289, -0.008913422, 0.026268378, 0.017564684, -0.008906867, -0.00344412, -0.0051317713, 0.003362195, 0.0052300813, 0.009214905, -0.0056233206, 0.0015418254, 0.0082318075, 0.0333729, -0.023882726, 0.00996206, -0.005892034, -0.03187859, -0.007812352, 0.004525528, -0.029309427, 0.011030359, -0.02036979, 0.008670924, -0.015532948, 0.005357884, -0.0060558836, 0.0027100735, 0.000044265013, 0.0024036746, 0.023437057, 0.019281829, -0.03279615, 0.0154805165, -0.0023037263, -0.011331843, 0.015519841, 0.02288652, 0.0022938952, 0.019242505, 0.01597862, 0.008434981, -0.0028673692, 0.022086935, -0.032298047, -0.016201455, 0.009909628, -0.0046402225, -0.0040307017, -0.02063195, -0.021103837, -0.007327357, -0.016699558, -0.025377035, 0.022545714, 0.020658165, 0.0060362215, -0.012917908, 0.004892551, -0.0141828265, -0.020933433, -0.012301832, -0.007936878, 0.0218641, -0.017839951, 0.0020972758, 0.008546399, -0.02541636, -0.004092965, 0.0056462595, -0.005823217, 0.01565092, 0.026294595, -0.02521974, -0.0044763726, 0.02224423, -0.020186279, 0.0009855557, 0.023555027, 0.021116944, 0.025403252, -0.0016409544, -0.012151091, -0.007392897, -0.01196758, 0.00060337636, -0.008205591, -0.0021382382, 0.018573998, 0.021641264, -0.008815112, 0.020343574, 0.004437049, -0.019255612, 0.010211111, -0.0046762694, 0.006504832, 0.000019175532, 0.030751305, 0.021497076, 0.005413593, -0.0030394113, 0.008041741, 0.017459821, 0.004404279, 0.018521566, -0.0025904633, 0.022034504, 0.005400485, -0.00090445013, -0.02878511, -0.0033195943, -0.031511568, 0.009352539, 0.0010437224, 0.011384275, -0.024905149, 0.008048295, -0.012662302, 0.013298038, 0.009811318, -0.0086643705, 0.010971374, 0.019137641, 0.0048401193, -0.0029624018, 0.0032606083, 0.019688176, 0.008008972, -0.015349437, -0.0032245615, 0.0025789938, 0.014890658, 0.010761646, -0.0066326344, -0.00026174984, 0.012052781, -0.005859264, 0.021510184, 0.002187393, -0.013986208, 0.01274095, -0.02689756, 0.035339095, 0.008166268, 0.0072749252, 0.006285273, 0.015808215, 0.0076026246, 0.0012075721, -0.020186279, 0.045327373, -0.014943089, -0.0042076595, 0.013009664, -0.015297005, 0.003450674, -0.006347536, 0.018875482, 0.010991035, -0.028837541, 0.02050087, 0.015664028, 0.011666096, 0.021130053, 0.0033654722, -0.009955506, -0.0038144202, -0.000084024156, 0.00047557364, -0.017053474, 0.002444637, 0.018193867, -0.028234575, -0.038380146, -0.0077074883, -0.016594693, -0.0056069354, -0.024171103, 0.01609659, -0.019779932, 0.0136847235, 0.0006521217, 0.00688824, -0.005233358, -0.013029326, -0.018272515, 0.007360127, 0.022650577, -0.02567852, 0.005764231, -0.013986208, 0.00541687, -0.013894452, 0.033032093, 0.029991042, 0.027631607, -0.010342191, -0.0070848595, -0.018364271, -0.007753366, 0.037672315, -0.005357884, -0.00979821, -0.018246299, 0.011141777, -0.015467408, 0.008395657, 0.0041519506, 0.04391171, -0.0034998287, -0.007976201, -0.011725082, 0.0026805806, -0.0065605408, -0.0032573314, -0.00036128852, -0.0022906184, 0.028051063, -0.012308387, 0.009994829, 0.006304935, 0.0045058657, 0.0128195975, -0.011371166, 0.0026150406, -0.029597804, 0.0037882042, -0.011659542, 0.11765717, -0.0011199125, -0.01597862, 0.00018371643, 0.006340982, 0.009339431, -0.00039999798, -0.0047287014, -0.002600294, 0.0046861004, 0.017066581, -0.023004493, 0.012976893, 0.008153159, -0.0030803736, 0.010984481, 0.006416353, -0.033530194, 0.024157995, -0.010610905, 0.0144843105, -0.029912395, 0.015991727, 0.003893068, 0.012557439, 0.0014705508, 0.011974134, 0.016542261, 0.006272165, 0.0011633326, -0.004004486, 0.036649894, -0.013566752, 0.0064425687, 0.0008995347, -0.012485344, 0.024472585, 0.0050170766, 0.017210769, -0.0016540623, 0.028339438, 0.00030926624, -0.0010027599, -0.008743018, 0.02904727, -0.0070717516, -0.023450164, 0.012118321, -0.0057052453, -0.0015197056, 0.027264584, -0.014077963, -0.021497076, 0.008965854, -0.0054496396, 0.01953088, 0.023673, 0.012518114, -0.020553302, -0.008434981, -0.015454301, -0.03316317, 0.0036014155, 0.010125909, -0.025521224, -0.04430495, -0.017735088, -0.020042092, -0.041027956, -0.02923078, -0.0042240443, -0.041499842, -0.0004321535, 0.00672439, 0.0376461, -0.0057478463, 0.021641264, -0.005000692, 0.019557096, 0.020776138, -0.014222151, -0.0036767866, 0.006694897, -0.0065802024, -0.0030394113, 0.0142483665, 0.023869619, -0.028680244, -0.0057249074, 0.009188689, -0.008356333, 0.007458437, 0.017813735, 0.0056134895, -0.023214221, 0.001949811, 0.009562266, 0.023319084, -0.0175909, -0.012020011, 0.021116944, 0.0018023463, 0.0042109364, 0.0018449472, 0.0022480174, 0.015782, -0.00996206, 0.040949307, -0.025455683, -0.0057707853, 0.020749921, -0.011961025, 0.02528528, -0.009057609, -0.0024135055, 0.023188004, 0.019111425, -0.0037423263, -0.007347019, -0.005964128, 0.010230773, -0.028024847, 0.0136191845, 0.016201455, -0.017826844, 0.005518457, -0.02651743, 0.008939638, -0.0064556766, -0.015768891, -0.014812009, 0.012452574, -0.005914973, -0.019989658, -0.031223193, -0.022794764, -0.009850642, 0.03455262, -0.015349437, 0.002213609, 0.010538811, 0.0056003816, 0.010276651, -0.011351504, -0.020605734, -0.020972757, 0.00028796578, -0.009142811, -0.029335644, 0.01597862, -0.02574406, 0.0019661959, -0.015205249, 0.00541687, -0.031092113, -0.0363353, -0.004450157, 0.0021710081, 0.034421537, 0.016804421, 0.050858937, -0.006796484, 0.04262713, 0.006370475, 0.00034818053, 0.00294274, 0.007668164, 0.00086103, 0.0076943804, -0.0037128334, 0.017027257, 0.019911012, 0.011194209, -0.009188689, 0.0011748021, 0.019963443, 0.0041060727, -0.02755296, -0.009136258, -0.020186279, -0.013153851, -0.005328391, -0.0032835472, 0.0111090075, -0.015401868, 0.0020677827, 0.04202416, 0.020658165, -0.00070783054, 0.008821666, 0.024629882, -0.03486721, 0.0050858934, -0.005387377, -0.017210769, -0.02755296, -0.018390486, 0.0006754702, -0.005878926, 0.025534332, 0.017210769, 0.0036800634, 0.0015877032, 0.004836842, 0.0032212844, 0.0069996575, -0.028889973, -0.029152133, 0.017669547, -0.02632081, -0.00876268, -0.02166748, -0.010263543, -0.04766059, 0.011489138, -0.008533291, -0.014379446, 0.025180416, -0.025875138, 0.0017384449, -0.0040995185, -0.015008629, 0.010977928, -0.00044034596, 0.022820981, 0.0061673014, -0.01856089, -0.021641264, -0.014077963, -0.010486378, -0.00947051, 0.026832022, 0.0025036228, -0.0033081246, -0.016594693, -0.010709214, -0.00792377, 0.022204906, -0.0071831695, 0.027526744, 0.0075567467, 0.0049744756, -0.0078647835, -0.0020153509, -0.03350398, 0.028627813, -0.015899971, -0.008107281, -0.0030377728, -0.016214563, -0.022912737, 0.02651743, -0.006281996, 0.022585038, 0.0133177005, -0.011928256, -0.006259057, 0.0011322012, -0.0069865496, -0.0046402225, 0.00818593, 0.024092454, -0.0052038655, -0.00019119207, -0.014091071, 0.016175238, -0.0358372, 0.00048212762, -0.020894108, 0.016135914, -0.0076747183, -0.008874098, 0.0014074686, 0.006803038, 0.003984824, 0.019557096, -0.011043468, -0.00983098, -0.007379789, -0.0035358758, 0.020212494, 0.013009664, -0.014064855, -0.011587448, -0.01953088, -0.034421537, -0.01057158, -0.022008287, 0.0047090393, -0.0024692144, -0.00960159, -0.0060788225, -0.017486036, 0.030122122, 0.0055807196, -0.0019104871, 0.013278377, 0.014038639, 0.012249401, -0.006947226, 0.013219391, 0.012885137, -0.024197318, 0.0066391886, 0.009313215, -0.02199518, 0.008939638, -0.01655537, -0.0012894969, -0.023830295, 0.027684039, 0.008415319, 0.023240436, 0.015047953, -0.0046172836, -0.017551577, 0.0018842712, -0.0029542095, -0.0088609895, 0.027893767, -0.006848916, 0.018967237, -0.0025904633, -0.007379789, 0.006783376, 0.0014377808, -0.012360819, -0.015283897, -0.014379446, -0.015074169, -0.01752536, 0.015375652, -0.022008287, -0.014327015, -0.028942404, -0.008317009, 0.012164199, 0.030829953, -0.014877549, -0.0026183177, 0.008205591, 0.00792377, 0.009522943, -0.0042240443, -0.013894452, -0.0075567467, -0.01979304, 0.0047057625, -0.050072458, -0.0056265974, -0.020946542, 0.032166965, -0.0011354781, -0.01829873, -0.014838225, -0.008035188, -0.040949307, -0.0036309087, 0.011482584, 0.013527429, 0.010584689, 0.00856606, 0.0065539866, -0.0045877905, 0.016135914, -0.0035522608, 0.00041146748, 0.018980345, 0.030987248, -0.021955855, 0.008487413, -0.01842981, -0.0056134895, 0.0021202147, 0.0179186, 0.009411525, -0.012898246, 0.005960851, -0.021418428, 0.009051056, -0.008684033, -0.020028982, -0.008415319, 0.0075960704, 0.015795108, -0.026635401, 0.014772686, 0.020527085, -0.014091071, 0.0017302524, -0.021706803, 0.014143503, 0.009155919, 0.021693695, -0.02211315, -0.0070651975, -0.015139709, -0.04435738, -0.0012837622, 0.0025822707, -0.009706454, 0.010001384, 0.0032638854, -0.014274583, 0.0089593, 0.0059444658, -0.026464997, -0.019491555, -0.0022529329, -0.025980003, -0.001319809, 0.015572272, -0.009221459, -0.014038639, 0.008788896, -0.015113493, -0.0029673174, -0.017944815, -0.011253195, 0.011613664, -0.034683697, -0.024459478, -0.007386343, -0.005410316, 0.000087608365, -0.029283212, 0.0018678862, -0.025075553, 0.014366339, 0.019137641, -0.02230977, -0.031144544, 0.012065889, 0.00782546, -0.018128326, 0.003450674, 0.2221015, -0.0011182739, -0.00488272, 0.03712178, 0.008651262, 0.0149824135, 0.015677135, -0.0030590731, -0.015742676, -0.0047745793, -0.009260783, -0.0047647483, 0.009247675, 0.008775788, -0.016502937, -0.024433263, -0.016660234, -0.043308742, -0.0070586437, -0.023856511, -0.005420147, 0.008684033, -0.005289067, -0.018993452, 0.043439824, 0.019281829, -0.017381173, 0.012924462, 0.0038799602, 0.022139367, -0.012164199, 0.022912737, 0.00017521673, 0.010263543, -0.008448089, 0.0051973113, -0.02257193, -0.02812971, -0.00081842905, 0.0052595744, -0.012092105, 0.004312523, 0.020749921, -0.0042731995, -0.014497418, 0.02217869, 0.017866168, 0.011207317, -0.00013957944, 0.012249401, -0.018390486, -0.0023659891, 0.030253202, 0.058723718, 0.0045845136, -0.010820632, 0.031564, 0.007222493, 0.005354607, -0.0025314773, -0.0070520896, 0.020933433, -0.0033064862, 0.012085551, -0.018377379, 0.0111090075, -0.030908601, 0.03817042, -0.015926188, -0.011685758, 0.0045746826, -0.0010256988, -0.012616424, -0.00494826, -0.019360477, -0.028994836, 0.027002424, 0.029361859, -0.0031950686, 0.008205591, -0.023371516, -0.0050990013, 0.003994655, -0.009057609, 0.006298381, -0.030620225, -0.0036571245, -0.004987584, -0.009516388, 0.010407731, 0.012020011, -0.024131779, -0.015100385, -0.0136191845, -0.0014828395, 0.002444637, -0.0018416703, 0.021746127, -0.009169027, 0.006934118, -0.016306318, 0.023214221, 0.017328741, 0.008972407, 0.0022906184, 0.0055053486, -0.010859956, 0.00002798245, -0.005865818, -0.0018564167, -0.0011428514, -0.02508866, 0.0046303915, 0.006242672, 0.0033245096, -0.0007717319, 0.013474996, -0.013763372, 0.0145498505, -0.012295279, 0.001464816, -0.015821323, -0.0024593836, 0.018757509, 0.015270789, -0.009286999, -0.017381173, -0.012439466, 0.0011608748, -0.019543989, -0.004958091, -0.002678942, 0.0132521605, -0.028758893, -0.03316317, 0.004469819, -0.012596762, 0.000025038276, -0.027841335, 0.029859962, -0.003496552, -0.014471202, 0.012092105, 0.015624704, 0.00011838138, -0.027605392, 0.028758893, 0.0028280453, 0.0006312308, -0.008592277, -0.012229739, -0.006029668, 0.0050990013, -0.015441192, 0.034683697, -0.0028280453, -0.032035887, -0.023358408, -0.02671405, 0.023817187, -0.037515018, 0.009516388, 0.044724405, -0.016175238, 0.00090445013, -0.014628498, -0.16914529, 0.008926529, 0.043046582, -0.0087299105, -0.0051350486, -0.016712666, -0.012419805, 0.00053988467, -0.0033490872, -0.0057249074, 0.03195724, 0.0065769255, -0.026464997, 0.016607802, -0.0028673692, -0.010938603, -0.037488803, 0.0103749605, -0.0012092105, -0.0066096955, 0.0060919304, -0.017630223, 0.0012935931, -0.03848501, -0.0056790295, 0.0070520896, 0.013763372, 0.05594483, 0.0007270829, -0.019491555, -0.012360819, -0.008225253, 0.006029668, 0.010945157, 0.019609528, 0.019045886, -0.011829946, -0.008834774, 0.004918767, 0.004312523, 0.019137641, 0.0116071105, 0.012688518, -0.010696106, -0.009182136, 0.023869619, 0.03817042, -0.01816765, 0.0108730635, -0.011056575, 0.0030197494, -0.021156268, -0.017472928, 0.023174897, 0.0072749252, 0.016869962, 0.0132521605, -0.0070324275, 0.0049941377, 0.022545714, -0.004846673, -0.004902382, 0.019779932, -0.0045779594, -0.0050793397, -0.02528528, -0.02508866, -0.01247879, -0.018023463, -0.0033130401, 0.005931358, -0.032560207, -0.006462231, -0.034133162, 0.0052071423, 0.025206633, -0.012216631, 0.024079347, -0.014327015, -0.003180322, -0.015375652, 0.041185252, -0.018128326, -0.0006840723, -0.022689901, 0.009758886, 0.0072290474, 0.010021046, 0.0056134895, -0.0021054682, 0.014523635, -0.011417044, 0.0021333226, -0.019268721, 0.031013465, 0.025324604, -0.0069865496, 0.015179032, 0.01790549, 0.011449815, 0.012911353, -0.013363578, -0.018639538, 0.009627806, 0.012498452, -0.00051981304, 0.0020628672, 0.012760612, 0.0141172875, 0.004872889, -0.030751305, -0.005800278, 0.026215946, 0.008126943, -0.0015418254, 0.012878584, 0.0085791685, -0.029624019, 0.008657816, -0.0019661959, 0.045432236, 0.0116071105, 0.019517772, 0.030620225, -0.0061771325, -0.011875824, -0.08100727, -0.016162131, 0.000684482, 0.00588548, -0.0011068045, 0.029728884, -0.00014551898, 0.020199386, -0.00779269, 0.0055020717, 0.001313255, -0.020094523, -0.005223527, -0.015323221, 0.02541636, 0.00976544, 0.006717836, -0.017105905, -0.006285273, 0.013986208, 0.003173768, 0.0015369098, -0.0030639886, -0.025704736, 0.007589516, -0.023489488, -0.02755296, 0.023423947, 0.014812009, 0.015782, -0.0030820123, 0.0013706024, -0.009044502, -0.0015524756, 0.004456711, -0.01624078, -0.02865403, 0.001979304, 0.020540195, -0.025495008, -0.004813903, -0.0031459136, 0.0040634717, -0.017708872, 0.018338054, -0.008474304, 0.003896345, -0.0087299105, 0.028024847, -0.004935152, -0.0051710955, -0.0015057784, -0.013828912, -0.0083628865, -0.0086643705, -0.0041191806, 0.024013806, 0.0012731119, -0.02689756, 0.004987584, 0.00014848876, 0.0010527341, -0.0027182659, 0.017499143, 0.035024505, 0.027657824, -0.007818906, -0.024852717, 0.006737498, -0.025560549, -0.009424632, 0.025665412, -0.036807187, -0.01597862, -0.02140532, -0.013920668, -0.04435738, -0.008808558, 0.005744569, -0.01655537, -0.0023922052, -0.026504321, -0.019308044, 0.00014050108, 0.02393516, 0.016057268, -0.00976544, 0.003935669, -0.013337363, -0.004931875, 0.0037980352, 0.016647127, 0.024131779, -0.0072749252, -0.006960334, 0.014104179, -0.00675716, 0.013232498, 0.0050924476, 0.021431535, -0.021444645, -0.0040765796, -0.08032566, 0.015126601, -0.007235601, -0.010853401, 0.0066588502, -0.0056790295, -0.00014459733, -0.010905834, 0.010918941, 0.004810626, -0.024433263, 0.006947226, 0.0062328414, 0.010905834, -0.018587107, -0.021693695, 0.04315145, 0.01584754, 0.020513978, 0.013474996, -0.0046729925, -0.0003547345, 0.01862643, -0.012577101, -0.028313221, 0.00601656, -0.0055741654, 0.027395664, -0.020513978, 0.002929632, 0.0020169893, -0.012354265, -0.0012198607, 0.018089004, -0.004050364, -0.014746469, 0.0074649905, 0.020579519, 0.021156268, 0.015165925, 0.0011698866, -0.007235601, 0.025429469, -0.0023840126, -0.0024151441, 0.0071045216, 0.011594002, 0.00029943525, 0.010519149, 0.018141435, -0.0002881706, 0.017171444, -0.010021046, -0.029624019, -0.0031033126, -0.024092454, 0.02230977, 0.008061403, -0.021326672, 0.00052800553, 0.019583313, 0.024590557, 0.010551918, 0.009431187, 0.023332192, -0.00040122686, -0.0019088486, 0.024878932, -0.016765097, -0.04810626, -0.015087277, 0.0016655319, -0.0035915847, 0.008539844, 0.014812009, -0.019058993, 0.0046107294, 0.021628156, -0.014025532, 0.026818912, -0.007753366, 0.011974134, -0.009149365, 0.014156611, 0.030305633, 0.010217665, -0.027657824, -0.0036374626, -0.01344878, 0.016280103, -0.013232498, 0.00591825, 0.022296662, -0.021890314, -0.0013271823, 0.00966713, 0.008847882, -0.0032671622, 0.015965512, 0.025141092, 0.0042076595, 0.012111767, -0.017250093, -0.04810626, -0.0127540575, 0.0086643705, -0.014772686, -0.021457752, -0.0004698389, -0.0003748061, 0.025848923, 0.025848923, -0.0041322885, 0.023764756, -0.009771994, 0.013376687, -0.019950336, -0.03848501, -0.01060435, 0.025010012, -0.0052136965, 0.0076026246, 0.008533291, -0.004754917, 0.015192141, 0.0076419483, 0.007897554, -0.017643332, -0.012701626, -0.0006590853, -0.0012616424, 0.018862374, 0.003196707, -0.014340122, -0.019373585, -0.005246466, 0.0037062794, 0.0068423618, -0.009575374, 0.017735088, -0.0056265974, 0.00050793396, 0.015860647, 0.018744402, 0.030279418, 0.008087619, 0.021365996, -0.016450506, -0.01803657, 0.01894102, 0.0036341855, 0.009935844, -0.006370475, -0.007458437, 0.0018351162, -0.020002767, 0.026818912, -0.0014369616, 0.00006881686, 0.028287007, 0.0020972758, 0.011344951, -0.0080155255, -0.024865825, -0.012419805, 0.0258096, 0.022781657, -0.0024642989, -0.014156611, 0.013671616, 0.018246299, -0.029624019, -0.016017944, 0.005223527, -0.004702485, -0.009037947, -0.0032671622, 0.028234575, 0.022781657, -0.022834089, 0.027448095, -0.014222151, -0.003958608, 0.03350398, -0.012164199, -0.014720254, -0.0051121097, -0.026281485]</a:t>
            </a:r>
            <a:endParaRPr sz="45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pic>
        <p:nvPicPr>
          <p:cNvPr id="1264" name="Google Shape;1264;p24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9900" y="152400"/>
            <a:ext cx="8584212" cy="4838700"/>
          </a:xfrm>
          <a:prstGeom prst="rect">
            <a:avLst/>
          </a:prstGeom>
          <a:noFill/>
          <a:ln>
            <a:noFill/>
          </a:ln>
        </p:spPr>
      </p:pic>
      <p:sp>
        <p:nvSpPr>
          <p:cNvPr id="1265" name="Google Shape;1265;p246"/>
          <p:cNvSpPr/>
          <p:nvPr/>
        </p:nvSpPr>
        <p:spPr>
          <a:xfrm>
            <a:off x="5249348" y="-100"/>
            <a:ext cx="3818400" cy="514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24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9900" y="152400"/>
            <a:ext cx="8584212" cy="483870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Shape 1274"/>
        <p:cNvGrpSpPr/>
        <p:nvPr/>
      </p:nvGrpSpPr>
      <p:grpSpPr>
        <a:xfrm>
          <a:off x="0" y="0"/>
          <a:ext cx="0" cy="0"/>
          <a:chOff x="0" y="0"/>
          <a:chExt cx="0" cy="0"/>
        </a:xfrm>
      </p:grpSpPr>
      <p:pic>
        <p:nvPicPr>
          <p:cNvPr id="1275" name="Google Shape;1275;p248"/>
          <p:cNvPicPr preferRelativeResize="0"/>
          <p:nvPr/>
        </p:nvPicPr>
        <p:blipFill>
          <a:blip r:embed="rId3">
            <a:alphaModFix/>
          </a:blip>
          <a:stretch>
            <a:fillRect/>
          </a:stretch>
        </p:blipFill>
        <p:spPr>
          <a:xfrm>
            <a:off x="755850" y="419863"/>
            <a:ext cx="7632301" cy="43037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pic>
        <p:nvPicPr>
          <p:cNvPr id="1280" name="Google Shape;1280;p24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200" y="1494188"/>
            <a:ext cx="2317603" cy="2155122"/>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2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hallucinations</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89"/>
        <p:cNvGrpSpPr/>
        <p:nvPr/>
      </p:nvGrpSpPr>
      <p:grpSpPr>
        <a:xfrm>
          <a:off x="0" y="0"/>
          <a:ext cx="0" cy="0"/>
          <a:chOff x="0" y="0"/>
          <a:chExt cx="0" cy="0"/>
        </a:xfrm>
      </p:grpSpPr>
      <p:pic>
        <p:nvPicPr>
          <p:cNvPr id="1290" name="Google Shape;1290;p251"/>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291" name="Google Shape;1291;p251"/>
          <p:cNvSpPr/>
          <p:nvPr/>
        </p:nvSpPr>
        <p:spPr>
          <a:xfrm>
            <a:off x="2408200" y="790750"/>
            <a:ext cx="4259400" cy="1132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2" name="Google Shape;1292;p251"/>
          <p:cNvSpPr/>
          <p:nvPr/>
        </p:nvSpPr>
        <p:spPr>
          <a:xfrm>
            <a:off x="2442300" y="1410425"/>
            <a:ext cx="2129700" cy="1303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06325" y="1511213"/>
            <a:ext cx="6331350" cy="212107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6"/>
        <p:cNvGrpSpPr/>
        <p:nvPr/>
      </p:nvGrpSpPr>
      <p:grpSpPr>
        <a:xfrm>
          <a:off x="0" y="0"/>
          <a:ext cx="0" cy="0"/>
          <a:chOff x="0" y="0"/>
          <a:chExt cx="0" cy="0"/>
        </a:xfrm>
      </p:grpSpPr>
      <p:pic>
        <p:nvPicPr>
          <p:cNvPr id="1297" name="Google Shape;1297;p252"/>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298" name="Google Shape;1298;p252"/>
          <p:cNvSpPr/>
          <p:nvPr/>
        </p:nvSpPr>
        <p:spPr>
          <a:xfrm>
            <a:off x="2408200" y="1006425"/>
            <a:ext cx="4259400" cy="916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9" name="Google Shape;1299;p252"/>
          <p:cNvSpPr/>
          <p:nvPr/>
        </p:nvSpPr>
        <p:spPr>
          <a:xfrm>
            <a:off x="2442300" y="1410425"/>
            <a:ext cx="2129700" cy="1303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03"/>
        <p:cNvGrpSpPr/>
        <p:nvPr/>
      </p:nvGrpSpPr>
      <p:grpSpPr>
        <a:xfrm>
          <a:off x="0" y="0"/>
          <a:ext cx="0" cy="0"/>
          <a:chOff x="0" y="0"/>
          <a:chExt cx="0" cy="0"/>
        </a:xfrm>
      </p:grpSpPr>
      <p:pic>
        <p:nvPicPr>
          <p:cNvPr id="1304" name="Google Shape;1304;p253"/>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05" name="Google Shape;1305;p253"/>
          <p:cNvSpPr/>
          <p:nvPr/>
        </p:nvSpPr>
        <p:spPr>
          <a:xfrm>
            <a:off x="2408200" y="1204100"/>
            <a:ext cx="4259400" cy="718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6" name="Google Shape;1306;p253"/>
          <p:cNvSpPr/>
          <p:nvPr/>
        </p:nvSpPr>
        <p:spPr>
          <a:xfrm>
            <a:off x="2442300" y="1410425"/>
            <a:ext cx="2129700" cy="1303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0"/>
        <p:cNvGrpSpPr/>
        <p:nvPr/>
      </p:nvGrpSpPr>
      <p:grpSpPr>
        <a:xfrm>
          <a:off x="0" y="0"/>
          <a:ext cx="0" cy="0"/>
          <a:chOff x="0" y="0"/>
          <a:chExt cx="0" cy="0"/>
        </a:xfrm>
      </p:grpSpPr>
      <p:pic>
        <p:nvPicPr>
          <p:cNvPr id="1311" name="Google Shape;1311;p254"/>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12" name="Google Shape;1312;p254"/>
          <p:cNvSpPr/>
          <p:nvPr/>
        </p:nvSpPr>
        <p:spPr>
          <a:xfrm>
            <a:off x="2408200" y="1410425"/>
            <a:ext cx="4259400" cy="512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3" name="Google Shape;1313;p254"/>
          <p:cNvSpPr/>
          <p:nvPr/>
        </p:nvSpPr>
        <p:spPr>
          <a:xfrm>
            <a:off x="2442300" y="1410425"/>
            <a:ext cx="2129700" cy="1303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7"/>
        <p:cNvGrpSpPr/>
        <p:nvPr/>
      </p:nvGrpSpPr>
      <p:grpSpPr>
        <a:xfrm>
          <a:off x="0" y="0"/>
          <a:ext cx="0" cy="0"/>
          <a:chOff x="0" y="0"/>
          <a:chExt cx="0" cy="0"/>
        </a:xfrm>
      </p:grpSpPr>
      <p:pic>
        <p:nvPicPr>
          <p:cNvPr id="1318" name="Google Shape;1318;p255"/>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19" name="Google Shape;1319;p255"/>
          <p:cNvSpPr/>
          <p:nvPr/>
        </p:nvSpPr>
        <p:spPr>
          <a:xfrm>
            <a:off x="2408200" y="1581500"/>
            <a:ext cx="4259400" cy="341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0" name="Google Shape;1320;p255"/>
          <p:cNvSpPr/>
          <p:nvPr/>
        </p:nvSpPr>
        <p:spPr>
          <a:xfrm>
            <a:off x="2442300" y="1581500"/>
            <a:ext cx="2129700" cy="1132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4"/>
        <p:cNvGrpSpPr/>
        <p:nvPr/>
      </p:nvGrpSpPr>
      <p:grpSpPr>
        <a:xfrm>
          <a:off x="0" y="0"/>
          <a:ext cx="0" cy="0"/>
          <a:chOff x="0" y="0"/>
          <a:chExt cx="0" cy="0"/>
        </a:xfrm>
      </p:grpSpPr>
      <p:pic>
        <p:nvPicPr>
          <p:cNvPr id="1325" name="Google Shape;1325;p256"/>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26" name="Google Shape;1326;p256"/>
          <p:cNvSpPr/>
          <p:nvPr/>
        </p:nvSpPr>
        <p:spPr>
          <a:xfrm>
            <a:off x="2408200" y="1761225"/>
            <a:ext cx="4259400" cy="161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7" name="Google Shape;1327;p256"/>
          <p:cNvSpPr/>
          <p:nvPr/>
        </p:nvSpPr>
        <p:spPr>
          <a:xfrm>
            <a:off x="2442300" y="1761225"/>
            <a:ext cx="2129700" cy="952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1"/>
        <p:cNvGrpSpPr/>
        <p:nvPr/>
      </p:nvGrpSpPr>
      <p:grpSpPr>
        <a:xfrm>
          <a:off x="0" y="0"/>
          <a:ext cx="0" cy="0"/>
          <a:chOff x="0" y="0"/>
          <a:chExt cx="0" cy="0"/>
        </a:xfrm>
      </p:grpSpPr>
      <p:pic>
        <p:nvPicPr>
          <p:cNvPr id="1332" name="Google Shape;1332;p257"/>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33" name="Google Shape;1333;p257"/>
          <p:cNvSpPr/>
          <p:nvPr/>
        </p:nvSpPr>
        <p:spPr>
          <a:xfrm>
            <a:off x="2442300" y="1958925"/>
            <a:ext cx="2129700" cy="754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7"/>
        <p:cNvGrpSpPr/>
        <p:nvPr/>
      </p:nvGrpSpPr>
      <p:grpSpPr>
        <a:xfrm>
          <a:off x="0" y="0"/>
          <a:ext cx="0" cy="0"/>
          <a:chOff x="0" y="0"/>
          <a:chExt cx="0" cy="0"/>
        </a:xfrm>
      </p:grpSpPr>
      <p:pic>
        <p:nvPicPr>
          <p:cNvPr id="1338" name="Google Shape;1338;p258"/>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39" name="Google Shape;1339;p258"/>
          <p:cNvSpPr/>
          <p:nvPr/>
        </p:nvSpPr>
        <p:spPr>
          <a:xfrm>
            <a:off x="2442300" y="2138625"/>
            <a:ext cx="2129700" cy="575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3"/>
        <p:cNvGrpSpPr/>
        <p:nvPr/>
      </p:nvGrpSpPr>
      <p:grpSpPr>
        <a:xfrm>
          <a:off x="0" y="0"/>
          <a:ext cx="0" cy="0"/>
          <a:chOff x="0" y="0"/>
          <a:chExt cx="0" cy="0"/>
        </a:xfrm>
      </p:grpSpPr>
      <p:pic>
        <p:nvPicPr>
          <p:cNvPr id="1344" name="Google Shape;1344;p259"/>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45" name="Google Shape;1345;p259"/>
          <p:cNvSpPr/>
          <p:nvPr/>
        </p:nvSpPr>
        <p:spPr>
          <a:xfrm>
            <a:off x="2442300" y="2300375"/>
            <a:ext cx="2129700" cy="413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9"/>
        <p:cNvGrpSpPr/>
        <p:nvPr/>
      </p:nvGrpSpPr>
      <p:grpSpPr>
        <a:xfrm>
          <a:off x="0" y="0"/>
          <a:ext cx="0" cy="0"/>
          <a:chOff x="0" y="0"/>
          <a:chExt cx="0" cy="0"/>
        </a:xfrm>
      </p:grpSpPr>
      <p:pic>
        <p:nvPicPr>
          <p:cNvPr id="1350" name="Google Shape;1350;p260"/>
          <p:cNvPicPr preferRelativeResize="0"/>
          <p:nvPr/>
        </p:nvPicPr>
        <p:blipFill>
          <a:blip r:embed="rId3">
            <a:alphaModFix/>
          </a:blip>
          <a:stretch>
            <a:fillRect/>
          </a:stretch>
        </p:blipFill>
        <p:spPr>
          <a:xfrm>
            <a:off x="2190750" y="190500"/>
            <a:ext cx="4762500" cy="4762500"/>
          </a:xfrm>
          <a:prstGeom prst="rect">
            <a:avLst/>
          </a:prstGeom>
          <a:noFill/>
          <a:ln>
            <a:noFill/>
          </a:ln>
        </p:spPr>
      </p:pic>
      <p:sp>
        <p:nvSpPr>
          <p:cNvPr id="1351" name="Google Shape;1351;p260"/>
          <p:cNvSpPr/>
          <p:nvPr/>
        </p:nvSpPr>
        <p:spPr>
          <a:xfrm>
            <a:off x="2442300" y="2480100"/>
            <a:ext cx="2129700" cy="233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55"/>
        <p:cNvGrpSpPr/>
        <p:nvPr/>
      </p:nvGrpSpPr>
      <p:grpSpPr>
        <a:xfrm>
          <a:off x="0" y="0"/>
          <a:ext cx="0" cy="0"/>
          <a:chOff x="0" y="0"/>
          <a:chExt cx="0" cy="0"/>
        </a:xfrm>
      </p:grpSpPr>
      <p:pic>
        <p:nvPicPr>
          <p:cNvPr id="1356" name="Google Shape;1356;p261"/>
          <p:cNvPicPr preferRelativeResize="0"/>
          <p:nvPr/>
        </p:nvPicPr>
        <p:blipFill>
          <a:blip r:embed="rId3">
            <a:alphaModFix/>
          </a:blip>
          <a:stretch>
            <a:fillRect/>
          </a:stretch>
        </p:blipFill>
        <p:spPr>
          <a:xfrm>
            <a:off x="2190750" y="190500"/>
            <a:ext cx="4762500" cy="476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
        <p:cNvGrpSpPr/>
        <p:nvPr/>
      </p:nvGrpSpPr>
      <p:grpSpPr>
        <a:xfrm>
          <a:off x="0" y="0"/>
          <a:ext cx="0" cy="0"/>
          <a:chOff x="0" y="0"/>
          <a:chExt cx="0" cy="0"/>
        </a:xfrm>
      </p:grpSpPr>
      <p:pic>
        <p:nvPicPr>
          <p:cNvPr id="188" name="Google Shape;188;p3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11238" y="1763412"/>
            <a:ext cx="7721523" cy="1616675"/>
          </a:xfrm>
          <a:prstGeom prst="rect">
            <a:avLst/>
          </a:prstGeom>
          <a:noFill/>
          <a:ln>
            <a:noFill/>
          </a:ln>
        </p:spPr>
      </p:pic>
      <p:pic>
        <p:nvPicPr>
          <p:cNvPr id="189" name="Google Shape;189;p3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054013" y="1167477"/>
            <a:ext cx="3035975" cy="54417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26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CS50x</a:t>
            </a:r>
            <a:endParaRPr/>
          </a:p>
        </p:txBody>
      </p:sp>
      <p:sp>
        <p:nvSpPr>
          <p:cNvPr id="1362" name="Google Shape;1362;p26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https://cs50.edx.org</a:t>
            </a:r>
            <a:r>
              <a:rPr lang="en">
                <a:solidFill>
                  <a:schemeClr val="dk1"/>
                </a:solidFill>
              </a:rPr>
              <a:t> </a:t>
            </a:r>
            <a:endParaRPr>
              <a:solidFill>
                <a:schemeClr val="dk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264"/>
          <p:cNvSpPr txBox="1">
            <a:spLocks noGrp="1"/>
          </p:cNvSpPr>
          <p:nvPr>
            <p:ph type="title"/>
          </p:nvPr>
        </p:nvSpPr>
        <p:spPr>
          <a:xfrm>
            <a:off x="311700" y="2150850"/>
            <a:ext cx="42603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2700"/>
              <a:t>If RSVP'd for CS50 Lunch at Changsho after lecture, look for this yellow duck in the lobby to follow!</a:t>
            </a:r>
            <a:endParaRPr sz="2700"/>
          </a:p>
        </p:txBody>
      </p:sp>
      <p:pic>
        <p:nvPicPr>
          <p:cNvPr id="1373" name="Google Shape;1373;p2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286363" y="0"/>
            <a:ext cx="3857626" cy="5143501"/>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pic>
        <p:nvPicPr>
          <p:cNvPr id="1378" name="Google Shape;1378;p26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 y="0"/>
            <a:ext cx="9144018"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pic>
        <p:nvPicPr>
          <p:cNvPr id="194" name="Google Shape;194;p3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35299" y="278825"/>
            <a:ext cx="4680099" cy="4585849"/>
          </a:xfrm>
          <a:prstGeom prst="rect">
            <a:avLst/>
          </a:prstGeom>
          <a:noFill/>
          <a:ln>
            <a:noFill/>
          </a:ln>
        </p:spPr>
      </p:pic>
      <p:pic>
        <p:nvPicPr>
          <p:cNvPr id="195" name="Google Shape;195;p38"/>
          <p:cNvPicPr preferRelativeResize="0"/>
          <p:nvPr/>
        </p:nvPicPr>
        <p:blipFill>
          <a:blip r:embed="rId4">
            <a:alphaModFix/>
          </a:blip>
          <a:stretch>
            <a:fillRect/>
          </a:stretch>
        </p:blipFill>
        <p:spPr>
          <a:xfrm>
            <a:off x="-156423" y="1111922"/>
            <a:ext cx="2719125" cy="271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74013" y="152400"/>
            <a:ext cx="6195979" cy="4838700"/>
          </a:xfrm>
          <a:prstGeom prst="rect">
            <a:avLst/>
          </a:prstGeom>
          <a:noFill/>
          <a:ln>
            <a:noFill/>
          </a:ln>
        </p:spPr>
      </p:pic>
      <p:sp>
        <p:nvSpPr>
          <p:cNvPr id="201" name="Google Shape;201;p39"/>
          <p:cNvSpPr/>
          <p:nvPr/>
        </p:nvSpPr>
        <p:spPr>
          <a:xfrm>
            <a:off x="6694400" y="152400"/>
            <a:ext cx="1236900" cy="829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4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74013" y="152400"/>
            <a:ext cx="6195979"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ChatGPT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6000"/>
              <a:t>open</a:t>
            </a:r>
            <a:endParaRPr sz="6000"/>
          </a:p>
          <a:p>
            <a:pPr marL="0" lvl="0" indent="0" algn="ctr" rtl="0">
              <a:spcBef>
                <a:spcPts val="0"/>
              </a:spcBef>
              <a:spcAft>
                <a:spcPts val="0"/>
              </a:spcAft>
              <a:buNone/>
            </a:pPr>
            <a:r>
              <a:rPr lang="en" sz="6000">
                <a:solidFill>
                  <a:srgbClr val="FFFF00"/>
                </a:solidFill>
              </a:rPr>
              <a:t>cs50.ly/poll</a:t>
            </a:r>
            <a:endParaRPr sz="6000">
              <a:solidFill>
                <a:srgbClr val="FFFF00"/>
              </a:solidFill>
            </a:endParaRPr>
          </a:p>
          <a:p>
            <a:pPr marL="0" lvl="0" indent="0" algn="ctr" rtl="0">
              <a:spcBef>
                <a:spcPts val="0"/>
              </a:spcBef>
              <a:spcAft>
                <a:spcPts val="0"/>
              </a:spcAft>
              <a:buNone/>
            </a:pPr>
            <a:r>
              <a:rPr lang="en" sz="6000"/>
              <a:t>on your phone</a:t>
            </a:r>
            <a:endParaRPr sz="6000"/>
          </a:p>
          <a:p>
            <a:pPr marL="0" lvl="0" indent="0" algn="ctr" rtl="0">
              <a:spcBef>
                <a:spcPts val="0"/>
              </a:spcBef>
              <a:spcAft>
                <a:spcPts val="0"/>
              </a:spcAft>
              <a:buNone/>
            </a:pPr>
            <a:r>
              <a:rPr lang="en" sz="6000"/>
              <a:t>🤓</a:t>
            </a:r>
            <a:endParaRPr sz="6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Not Reasonable</a:t>
            </a:r>
            <a:endParaRPr/>
          </a:p>
        </p:txBody>
      </p:sp>
      <p:sp>
        <p:nvSpPr>
          <p:cNvPr id="217" name="Google Shape;217;p4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50">
                <a:solidFill>
                  <a:schemeClr val="dk1"/>
                </a:solidFill>
              </a:rPr>
              <a:t>Using AI-based software </a:t>
            </a:r>
            <a:br>
              <a:rPr lang="en" sz="2350">
                <a:solidFill>
                  <a:schemeClr val="dk1"/>
                </a:solidFill>
              </a:rPr>
            </a:br>
            <a:r>
              <a:rPr lang="en" sz="2350">
                <a:solidFill>
                  <a:schemeClr val="dk1"/>
                </a:solidFill>
              </a:rPr>
              <a:t>(such as ChatGPT, GitHub Copilot, Bing Chat, et al.) </a:t>
            </a:r>
            <a:br>
              <a:rPr lang="en" sz="2350">
                <a:solidFill>
                  <a:schemeClr val="dk1"/>
                </a:solidFill>
              </a:rPr>
            </a:br>
            <a:r>
              <a:rPr lang="en" sz="2350">
                <a:solidFill>
                  <a:schemeClr val="dk1"/>
                </a:solidFill>
              </a:rPr>
              <a:t>that suggests or completes answers </a:t>
            </a:r>
            <a:br>
              <a:rPr lang="en" sz="2350">
                <a:solidFill>
                  <a:schemeClr val="dk1"/>
                </a:solidFill>
              </a:rPr>
            </a:br>
            <a:r>
              <a:rPr lang="en" sz="2350">
                <a:solidFill>
                  <a:schemeClr val="dk1"/>
                </a:solidFill>
              </a:rPr>
              <a:t>to questions or lines of code.</a:t>
            </a:r>
            <a:endParaRPr sz="235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Reasonable</a:t>
            </a:r>
            <a:endParaRPr/>
          </a:p>
        </p:txBody>
      </p:sp>
      <p:sp>
        <p:nvSpPr>
          <p:cNvPr id="223" name="Google Shape;223;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50">
                <a:solidFill>
                  <a:schemeClr val="dk1"/>
                </a:solidFill>
              </a:rPr>
              <a:t>Using CS50's own AI-based software</a:t>
            </a:r>
            <a:br>
              <a:rPr lang="en" sz="2350">
                <a:solidFill>
                  <a:schemeClr val="dk1"/>
                </a:solidFill>
              </a:rPr>
            </a:br>
            <a:r>
              <a:rPr lang="en" sz="2350">
                <a:solidFill>
                  <a:schemeClr val="dk1"/>
                </a:solidFill>
              </a:rPr>
              <a:t>including the CS50 Duck (ddb) in </a:t>
            </a:r>
            <a:r>
              <a:rPr lang="en" sz="2350">
                <a:solidFill>
                  <a:schemeClr val="dk1"/>
                </a:solidFill>
                <a:uFill>
                  <a:noFill/>
                </a:uFill>
                <a:hlinkClick r:id="rId3">
                  <a:extLst>
                    <a:ext uri="{A12FA001-AC4F-418D-AE19-62706E023703}">
                      <ahyp:hlinkClr xmlns:ahyp="http://schemas.microsoft.com/office/drawing/2018/hyperlinkcolor" val="tx"/>
                    </a:ext>
                  </a:extLst>
                </a:hlinkClick>
              </a:rPr>
              <a:t>cs50.ai</a:t>
            </a:r>
            <a:r>
              <a:rPr lang="en" sz="2350">
                <a:solidFill>
                  <a:schemeClr val="dk1"/>
                </a:solidFill>
              </a:rPr>
              <a:t> and </a:t>
            </a:r>
            <a:r>
              <a:rPr lang="en" sz="2350">
                <a:solidFill>
                  <a:schemeClr val="dk1"/>
                </a:solidFill>
                <a:uFill>
                  <a:noFill/>
                </a:uFill>
                <a:hlinkClick r:id="rId4">
                  <a:extLst>
                    <a:ext uri="{A12FA001-AC4F-418D-AE19-62706E023703}">
                      <ahyp:hlinkClr xmlns:ahyp="http://schemas.microsoft.com/office/drawing/2018/hyperlinkcolor" val="tx"/>
                    </a:ext>
                  </a:extLst>
                </a:hlinkClick>
              </a:rPr>
              <a:t>cs50.dev</a:t>
            </a:r>
            <a:r>
              <a:rPr lang="en" sz="2350">
                <a:solidFill>
                  <a:schemeClr val="dk1"/>
                </a:solidFill>
              </a:rPr>
              <a:t>.</a:t>
            </a:r>
            <a:endParaRPr sz="235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4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3200" y="1494188"/>
            <a:ext cx="2317603" cy="215512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4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1998" y="1049838"/>
            <a:ext cx="8140023" cy="3043821"/>
          </a:xfrm>
          <a:prstGeom prst="rect">
            <a:avLst/>
          </a:prstGeom>
          <a:noFill/>
          <a:ln>
            <a:noFill/>
          </a:ln>
        </p:spPr>
      </p:pic>
      <p:pic>
        <p:nvPicPr>
          <p:cNvPr id="234" name="Google Shape;234;p4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64786" y="3058513"/>
            <a:ext cx="905725" cy="905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prompt engineering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 prompt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340" i="1"/>
              <a:t>You are a friendly and supportive teaching assistant for CS50. </a:t>
            </a:r>
            <a:r>
              <a:rPr lang="en" sz="2340" i="1">
                <a:solidFill>
                  <a:srgbClr val="000000"/>
                </a:solidFill>
              </a:rPr>
              <a:t>You are also a rubber duck. Answer student questions only about CS50 and the field of computer science; do not answer questions about unrelated topics… Do not provide full answers to problem sets, as this would violate academic honesty…</a:t>
            </a:r>
            <a:endParaRPr sz="2340" i="1">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340" i="1"/>
              <a:t>You are a friendly and supportive teaching assistant for CS50. You are also a rubber duck. </a:t>
            </a:r>
            <a:r>
              <a:rPr lang="en" sz="2340" i="1">
                <a:solidFill>
                  <a:srgbClr val="000000"/>
                </a:solidFill>
              </a:rPr>
              <a:t>Answer student questions only about CS50 and the field of computer science; do not answer questions about unrelated topics… Do not provide full answers to problem sets, as this would violate academic honesty…</a:t>
            </a:r>
            <a:endParaRPr sz="2340" i="1">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340" i="1"/>
              <a:t>You are a friendly and supportive teaching assistant for CS50. You are also a rubber duck. Answer student questions only about CS50 and the field of computer science; </a:t>
            </a:r>
            <a:r>
              <a:rPr lang="en" sz="2340" i="1">
                <a:solidFill>
                  <a:srgbClr val="000000"/>
                </a:solidFill>
              </a:rPr>
              <a:t>do not answer questions about unrelated topics… Do not provide full answers to problem sets, as this would violate academic honesty…</a:t>
            </a:r>
            <a:endParaRPr sz="2340" i="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69"/>
        <p:cNvGrpSpPr/>
        <p:nvPr/>
      </p:nvGrpSpPr>
      <p:grpSpPr>
        <a:xfrm>
          <a:off x="0" y="0"/>
          <a:ext cx="0" cy="0"/>
          <a:chOff x="0" y="0"/>
          <a:chExt cx="0" cy="0"/>
        </a:xfrm>
      </p:grpSpPr>
      <p:pic>
        <p:nvPicPr>
          <p:cNvPr id="70" name="Google Shape;70;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235299" y="278825"/>
            <a:ext cx="4680099" cy="4585849"/>
          </a:xfrm>
          <a:prstGeom prst="rect">
            <a:avLst/>
          </a:prstGeom>
          <a:noFill/>
          <a:ln>
            <a:noFill/>
          </a:ln>
        </p:spPr>
      </p:pic>
      <p:pic>
        <p:nvPicPr>
          <p:cNvPr id="71" name="Google Shape;71;p16"/>
          <p:cNvPicPr preferRelativeResize="0"/>
          <p:nvPr/>
        </p:nvPicPr>
        <p:blipFill>
          <a:blip r:embed="rId4">
            <a:alphaModFix/>
          </a:blip>
          <a:stretch>
            <a:fillRect/>
          </a:stretch>
        </p:blipFill>
        <p:spPr>
          <a:xfrm>
            <a:off x="-156423" y="1111922"/>
            <a:ext cx="2719125" cy="2719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340" i="1"/>
              <a:t>You are a friendly and supportive teaching assistant for CS50. You are also a rubber duck. Answer student questions only about CS50 and the field of computer science; do not answer questions about unrelated topics…</a:t>
            </a:r>
            <a:r>
              <a:rPr lang="en" sz="2340" i="1">
                <a:solidFill>
                  <a:srgbClr val="000000"/>
                </a:solidFill>
              </a:rPr>
              <a:t> Do not provide full answers to problem sets, as this would violate academic honesty…</a:t>
            </a:r>
            <a:endParaRPr sz="2340" i="1">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340" i="1"/>
              <a:t>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a:t>
            </a:r>
            <a:endParaRPr sz="2340" i="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prompt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100"/>
              <a:t>Visual Studio Code for CS50</a:t>
            </a:r>
            <a:endParaRPr sz="5100"/>
          </a:p>
        </p:txBody>
      </p:sp>
      <p:sp>
        <p:nvSpPr>
          <p:cNvPr id="284" name="Google Shape;284;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https://cs50.dev</a:t>
            </a:r>
            <a:r>
              <a:rPr lang="en">
                <a:solidFill>
                  <a:schemeClr val="dk1"/>
                </a:solidFill>
              </a:rPr>
              <a:t>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Explains highlighted lines of code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5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000" y="0"/>
            <a:ext cx="812801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5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000" y="0"/>
            <a:ext cx="812801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5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000" y="0"/>
            <a:ext cx="812801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6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000" y="0"/>
            <a:ext cx="812801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6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8000" y="0"/>
            <a:ext cx="812801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 y="0"/>
            <a:ext cx="9144018"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Advises students on </a:t>
            </a:r>
            <a:br>
              <a:rPr lang="en"/>
            </a:br>
            <a:r>
              <a:rPr lang="en"/>
              <a:t>how to improve their code's style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6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85813" y="152400"/>
            <a:ext cx="7972372" cy="4838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6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85813" y="152400"/>
            <a:ext cx="7972372" cy="4838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6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85813" y="152400"/>
            <a:ext cx="7972372"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Answers (most of the) questions </a:t>
            </a:r>
            <a:br>
              <a:rPr lang="en"/>
            </a:br>
            <a:r>
              <a:rPr lang="en"/>
              <a:t>asked online by students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
        <p:cNvGrpSpPr/>
        <p:nvPr/>
      </p:nvGrpSpPr>
      <p:grpSpPr>
        <a:xfrm>
          <a:off x="0" y="0"/>
          <a:ext cx="0" cy="0"/>
          <a:chOff x="0" y="0"/>
          <a:chExt cx="0" cy="0"/>
        </a:xfrm>
      </p:grpSpPr>
      <p:pic>
        <p:nvPicPr>
          <p:cNvPr id="344" name="Google Shape;344;p6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85638" y="1259725"/>
            <a:ext cx="5572724" cy="26240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8"/>
        <p:cNvGrpSpPr/>
        <p:nvPr/>
      </p:nvGrpSpPr>
      <p:grpSpPr>
        <a:xfrm>
          <a:off x="0" y="0"/>
          <a:ext cx="0" cy="0"/>
          <a:chOff x="0" y="0"/>
          <a:chExt cx="0" cy="0"/>
        </a:xfrm>
      </p:grpSpPr>
      <p:pic>
        <p:nvPicPr>
          <p:cNvPr id="349" name="Google Shape;349;p6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886263"/>
            <a:ext cx="8839200" cy="33709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3"/>
        <p:cNvGrpSpPr/>
        <p:nvPr/>
      </p:nvGrpSpPr>
      <p:grpSpPr>
        <a:xfrm>
          <a:off x="0" y="0"/>
          <a:ext cx="0" cy="0"/>
          <a:chOff x="0" y="0"/>
          <a:chExt cx="0" cy="0"/>
        </a:xfrm>
      </p:grpSpPr>
      <p:pic>
        <p:nvPicPr>
          <p:cNvPr id="354" name="Google Shape;354;p6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644163"/>
            <a:ext cx="8839197" cy="38551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8"/>
        <p:cNvGrpSpPr/>
        <p:nvPr/>
      </p:nvGrpSpPr>
      <p:grpSpPr>
        <a:xfrm>
          <a:off x="0" y="0"/>
          <a:ext cx="0" cy="0"/>
          <a:chOff x="0" y="0"/>
          <a:chExt cx="0" cy="0"/>
        </a:xfrm>
      </p:grpSpPr>
      <p:pic>
        <p:nvPicPr>
          <p:cNvPr id="359" name="Google Shape;359;p7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644163"/>
            <a:ext cx="8839197" cy="3855168"/>
          </a:xfrm>
          <a:prstGeom prst="rect">
            <a:avLst/>
          </a:prstGeom>
          <a:noFill/>
          <a:ln>
            <a:noFill/>
          </a:ln>
        </p:spPr>
      </p:pic>
      <p:sp>
        <p:nvSpPr>
          <p:cNvPr id="360" name="Google Shape;360;p70"/>
          <p:cNvSpPr/>
          <p:nvPr/>
        </p:nvSpPr>
        <p:spPr>
          <a:xfrm>
            <a:off x="814050" y="3643650"/>
            <a:ext cx="4109700" cy="471300"/>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4"/>
        <p:cNvGrpSpPr/>
        <p:nvPr/>
      </p:nvGrpSpPr>
      <p:grpSpPr>
        <a:xfrm>
          <a:off x="0" y="0"/>
          <a:ext cx="0" cy="0"/>
          <a:chOff x="0" y="0"/>
          <a:chExt cx="0" cy="0"/>
        </a:xfrm>
      </p:grpSpPr>
      <p:pic>
        <p:nvPicPr>
          <p:cNvPr id="365" name="Google Shape;365;p7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1263" y="152400"/>
            <a:ext cx="834146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8" descr="https://www.tiktok.com/@deeptomcruise" title="I love magic! #deeptomcruise #shorts">
            <a:hlinkClick r:id="rId3"/>
          </p:cNvPr>
          <p:cNvPicPr preferRelativeResize="0"/>
          <p:nvPr/>
        </p:nvPicPr>
        <p:blipFill>
          <a:blip r:embed="rId4">
            <a:alphaModFix/>
          </a:blip>
          <a:stretch>
            <a:fillRect/>
          </a:stretch>
        </p:blipFill>
        <p:spPr>
          <a:xfrm>
            <a:off x="0" y="0"/>
            <a:ext cx="9144000" cy="51435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
        <p:cNvGrpSpPr/>
        <p:nvPr/>
      </p:nvGrpSpPr>
      <p:grpSpPr>
        <a:xfrm>
          <a:off x="0" y="0"/>
          <a:ext cx="0" cy="0"/>
          <a:chOff x="0" y="0"/>
          <a:chExt cx="0" cy="0"/>
        </a:xfrm>
      </p:grpSpPr>
      <p:pic>
        <p:nvPicPr>
          <p:cNvPr id="370" name="Google Shape;370;p7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1263" y="152400"/>
            <a:ext cx="8341463" cy="4838700"/>
          </a:xfrm>
          <a:prstGeom prst="rect">
            <a:avLst/>
          </a:prstGeom>
          <a:noFill/>
          <a:ln>
            <a:noFill/>
          </a:ln>
        </p:spPr>
      </p:pic>
      <p:sp>
        <p:nvSpPr>
          <p:cNvPr id="371" name="Google Shape;371;p72"/>
          <p:cNvSpPr/>
          <p:nvPr/>
        </p:nvSpPr>
        <p:spPr>
          <a:xfrm>
            <a:off x="1049650" y="4088625"/>
            <a:ext cx="7211400" cy="523500"/>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5"/>
        <p:cNvGrpSpPr/>
        <p:nvPr/>
      </p:nvGrpSpPr>
      <p:grpSpPr>
        <a:xfrm>
          <a:off x="0" y="0"/>
          <a:ext cx="0" cy="0"/>
          <a:chOff x="0" y="0"/>
          <a:chExt cx="0" cy="0"/>
        </a:xfrm>
      </p:grpSpPr>
      <p:pic>
        <p:nvPicPr>
          <p:cNvPr id="376" name="Google Shape;376;p7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01263" y="152400"/>
            <a:ext cx="8341463" cy="4838700"/>
          </a:xfrm>
          <a:prstGeom prst="rect">
            <a:avLst/>
          </a:prstGeom>
          <a:noFill/>
          <a:ln>
            <a:noFill/>
          </a:ln>
        </p:spPr>
      </p:pic>
      <p:sp>
        <p:nvSpPr>
          <p:cNvPr id="377" name="Google Shape;377;p73"/>
          <p:cNvSpPr/>
          <p:nvPr/>
        </p:nvSpPr>
        <p:spPr>
          <a:xfrm>
            <a:off x="7250900" y="263750"/>
            <a:ext cx="1263300" cy="523500"/>
          </a:xfrm>
          <a:prstGeom prst="roundRect">
            <a:avLst>
              <a:gd name="adj" fmla="val 16667"/>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Explains arcane error messages, </a:t>
            </a:r>
            <a:br>
              <a:rPr lang="en"/>
            </a:br>
            <a:r>
              <a:rPr lang="en"/>
              <a:t>hints how to solve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7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6400" y="1723749"/>
            <a:ext cx="8011200" cy="1696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00"/>
              <a:t>Provides students with virtual office hours 24/7</a:t>
            </a:r>
            <a:endParaRPr sz="3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CS50.ai</a:t>
            </a:r>
            <a:endParaRPr/>
          </a:p>
        </p:txBody>
      </p:sp>
      <p:sp>
        <p:nvSpPr>
          <p:cNvPr id="398" name="Google Shape;398;p7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https://cs50.ai</a:t>
            </a:r>
            <a:endParaRPr>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2"/>
        <p:cNvGrpSpPr/>
        <p:nvPr/>
      </p:nvGrpSpPr>
      <p:grpSpPr>
        <a:xfrm>
          <a:off x="0" y="0"/>
          <a:ext cx="0" cy="0"/>
          <a:chOff x="0" y="0"/>
          <a:chExt cx="0" cy="0"/>
        </a:xfrm>
      </p:grpSpPr>
      <p:pic>
        <p:nvPicPr>
          <p:cNvPr id="403" name="Google Shape;403;p7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2500" y="152400"/>
            <a:ext cx="7478989" cy="4838701"/>
          </a:xfrm>
          <a:prstGeom prst="rect">
            <a:avLst/>
          </a:prstGeom>
          <a:noFill/>
          <a:ln>
            <a:noFill/>
          </a:ln>
        </p:spPr>
      </p:pic>
      <p:sp>
        <p:nvSpPr>
          <p:cNvPr id="404" name="Google Shape;404;p78"/>
          <p:cNvSpPr/>
          <p:nvPr/>
        </p:nvSpPr>
        <p:spPr>
          <a:xfrm>
            <a:off x="717600" y="1745900"/>
            <a:ext cx="7708800" cy="3245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8"/>
        <p:cNvGrpSpPr/>
        <p:nvPr/>
      </p:nvGrpSpPr>
      <p:grpSpPr>
        <a:xfrm>
          <a:off x="0" y="0"/>
          <a:ext cx="0" cy="0"/>
          <a:chOff x="0" y="0"/>
          <a:chExt cx="0" cy="0"/>
        </a:xfrm>
      </p:grpSpPr>
      <p:pic>
        <p:nvPicPr>
          <p:cNvPr id="409" name="Google Shape;409;p7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2500" y="152400"/>
            <a:ext cx="7478989" cy="4838701"/>
          </a:xfrm>
          <a:prstGeom prst="rect">
            <a:avLst/>
          </a:prstGeom>
          <a:noFill/>
          <a:ln>
            <a:noFill/>
          </a:ln>
        </p:spPr>
      </p:pic>
      <p:sp>
        <p:nvSpPr>
          <p:cNvPr id="410" name="Google Shape;410;p79"/>
          <p:cNvSpPr/>
          <p:nvPr/>
        </p:nvSpPr>
        <p:spPr>
          <a:xfrm>
            <a:off x="717600" y="3342625"/>
            <a:ext cx="7708800" cy="164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4"/>
        <p:cNvGrpSpPr/>
        <p:nvPr/>
      </p:nvGrpSpPr>
      <p:grpSpPr>
        <a:xfrm>
          <a:off x="0" y="0"/>
          <a:ext cx="0" cy="0"/>
          <a:chOff x="0" y="0"/>
          <a:chExt cx="0" cy="0"/>
        </a:xfrm>
      </p:grpSpPr>
      <p:pic>
        <p:nvPicPr>
          <p:cNvPr id="415" name="Google Shape;415;p8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2500" y="152400"/>
            <a:ext cx="7478989" cy="48387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340"/>
              <a:t>Approximates a 1:1 teacher-to-student ratio</a:t>
            </a:r>
            <a:endParaRPr sz="334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 y="0"/>
            <a:ext cx="9144018"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i="1"/>
              <a:t>... felt like having a personal tutor… </a:t>
            </a:r>
            <a:r>
              <a:rPr lang="en" sz="3140" i="1">
                <a:solidFill>
                  <a:srgbClr val="000000"/>
                </a:solidFill>
              </a:rPr>
              <a:t>i love how AI bots will answer questions without ego and without judgment, generally entertaining even the stupidest of questions without treating them like they're stupid. it has an, as one could expect, inhuman level of patience.</a:t>
            </a:r>
            <a:endParaRPr sz="3140" i="1">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i="1"/>
              <a:t>... felt like having a personal tutor… i love how AI bots will answer questions without ego and without judgment, </a:t>
            </a:r>
            <a:r>
              <a:rPr lang="en" sz="3140" i="1">
                <a:solidFill>
                  <a:srgbClr val="000000"/>
                </a:solidFill>
              </a:rPr>
              <a:t>generally entertaining even the stupidest of questions without treating them like they're stupid. it has an, as one could expect, inhuman level of patience.</a:t>
            </a:r>
            <a:endParaRPr sz="3140" i="1">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i="1"/>
              <a:t>... felt like having a personal tutor… i love how AI bots will answer questions without ego and without judgment, generally entertaining even the stupidest of questions without treating them like they're stupid. </a:t>
            </a:r>
            <a:r>
              <a:rPr lang="en" sz="3140" i="1">
                <a:solidFill>
                  <a:srgbClr val="000000"/>
                </a:solidFill>
              </a:rPr>
              <a:t>it has an, as one could expect, inhuman level of patience.</a:t>
            </a:r>
            <a:endParaRPr sz="3140" i="1">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140" i="1"/>
              <a:t>... felt like having a personal tutor… i love how AI bots will answer questions without ego and without judgment, generally entertaining even the stupidest of questions without treating them like they're stupid. it has an, as one could expect, inhuman level of patience.</a:t>
            </a:r>
            <a:endParaRPr sz="3140" i="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generative artificial intelligence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rgbClr val="000000"/>
                </a:solidFill>
              </a:rPr>
              <a:t>generative</a:t>
            </a:r>
            <a:r>
              <a:rPr lang="en"/>
              <a:t> artificial intelligence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8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47063" y="1199516"/>
            <a:ext cx="6049875" cy="27444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8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487563" y="491288"/>
            <a:ext cx="4168876" cy="41609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9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232850" y="152400"/>
            <a:ext cx="4678301" cy="4838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9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54463" y="152400"/>
            <a:ext cx="2235065" cy="483870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15288" y="1495338"/>
            <a:ext cx="2313432" cy="21528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92"/>
          <p:cNvPicPr preferRelativeResize="0"/>
          <p:nvPr/>
        </p:nvPicPr>
        <p:blipFill>
          <a:blip r:embed="rId3">
            <a:alphaModFix/>
          </a:blip>
          <a:stretch>
            <a:fillRect/>
          </a:stretch>
        </p:blipFill>
        <p:spPr>
          <a:xfrm>
            <a:off x="1470950" y="0"/>
            <a:ext cx="620209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9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85375" y="152400"/>
            <a:ext cx="7373261" cy="48387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9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85375" y="152400"/>
            <a:ext cx="7373261" cy="483870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decision trees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9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98"/>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10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63163" y="152400"/>
            <a:ext cx="7617683" cy="483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10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10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10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10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0938" y="152400"/>
            <a:ext cx="8602133" cy="48387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While game is ongoing: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While game is ongoing: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If ball is left of paddle: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Move paddle left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While game is ongoing: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If ball is left of paddle: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Move paddle left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Else if ball is right of padding: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Move paddle right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spcBef>
                <a:spcPts val="0"/>
              </a:spcBef>
              <a:spcAft>
                <a:spcPts val="0"/>
              </a:spcAft>
              <a:buNone/>
            </a:pP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While game is ongoing: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If ball is left of paddle: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Move paddle left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Else if ball is right of padding:</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Move paddle right</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Else:</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    Don't move paddle</a:t>
            </a:r>
            <a:endParaRPr>
              <a:solidFill>
                <a:srgbClr val="FFFFFF"/>
              </a:solidFill>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111"/>
          <p:cNvPicPr preferRelativeResize="0"/>
          <p:nvPr/>
        </p:nvPicPr>
        <p:blipFill>
          <a:blip r:embed="rId3">
            <a:alphaModFix/>
          </a:blip>
          <a:stretch>
            <a:fillRect/>
          </a:stretch>
        </p:blipFill>
        <p:spPr>
          <a:xfrm>
            <a:off x="0" y="0"/>
            <a:ext cx="9121478" cy="51435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5651</Words>
  <Application>Microsoft Office PowerPoint</Application>
  <PresentationFormat>On-screen Show (16:9)</PresentationFormat>
  <Paragraphs>188</Paragraphs>
  <Slides>253</Slides>
  <Notes>253</Notes>
  <HiddenSlides>15</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253</vt:i4>
      </vt:variant>
    </vt:vector>
  </HeadingPairs>
  <TitlesOfParts>
    <vt:vector size="256" baseType="lpstr">
      <vt:lpstr>Arial</vt:lpstr>
      <vt:lpstr>Consolas</vt:lpstr>
      <vt:lpstr>Simple Dark</vt:lpstr>
      <vt:lpstr>PowerPoint Presentation</vt:lpstr>
      <vt:lpstr>If RSVP'd for CS50 Lunch at Changsho after lecture, look for this yellow duck in the lobby to follow!</vt:lpstr>
      <vt:lpstr>open cs50.ly/poll on your phone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DALL-E 2</vt:lpstr>
      <vt:lpstr>Midjourney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ChatGPT</vt:lpstr>
      <vt:lpstr>Not Reasonable</vt:lpstr>
      <vt:lpstr>Reasonable</vt:lpstr>
      <vt:lpstr>PowerPoint Presentation</vt:lpstr>
      <vt:lpstr>PowerPoint Presentation</vt:lpstr>
      <vt:lpstr>prompt engineering</vt:lpstr>
      <vt:lpstr>system prompt</vt:lpstr>
      <vt:lpstr>PowerPoint Presentation</vt:lpstr>
      <vt:lpstr>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vt:lpstr>
      <vt:lpstr>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vt:lpstr>
      <vt:lpstr>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vt:lpstr>
      <vt:lpstr>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vt:lpstr>
      <vt:lpstr>You are a friendly and supportive teaching assistant for CS50. You are also a rubber duck. Answer student questions only about CS50 and the field of computer science; do not answer questions about unrelated topics… Do not provide full answers to problem sets, as this would violate academic honesty…</vt:lpstr>
      <vt:lpstr>user prompt</vt:lpstr>
      <vt:lpstr>Visual Studio Code for CS50</vt:lpstr>
      <vt:lpstr>Explains highlighted lines of code</vt:lpstr>
      <vt:lpstr>PowerPoint Presentation</vt:lpstr>
      <vt:lpstr>PowerPoint Presentation</vt:lpstr>
      <vt:lpstr>PowerPoint Presentation</vt:lpstr>
      <vt:lpstr>PowerPoint Presentation</vt:lpstr>
      <vt:lpstr>PowerPoint Presentation</vt:lpstr>
      <vt:lpstr>Advises students on  how to improve their code's style</vt:lpstr>
      <vt:lpstr>PowerPoint Presentation</vt:lpstr>
      <vt:lpstr>PowerPoint Presentation</vt:lpstr>
      <vt:lpstr>PowerPoint Presentation</vt:lpstr>
      <vt:lpstr>Answers (most of the) questions  asked online by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Explains arcane error messages,  hints how to solve</vt:lpstr>
      <vt:lpstr>PowerPoint Presentation</vt:lpstr>
      <vt:lpstr>Provides students with virtual office hours 24/7</vt:lpstr>
      <vt:lpstr>CS50.ai</vt:lpstr>
      <vt:lpstr>PowerPoint Presentation</vt:lpstr>
      <vt:lpstr>PowerPoint Presentation</vt:lpstr>
      <vt:lpstr>PowerPoint Presentation</vt:lpstr>
      <vt:lpstr>Approximates a 1:1 teacher-to-student ratio</vt:lpstr>
      <vt:lpstr>... felt like having a personal tutor… i love how AI bots will answer questions without ego and without judgment, generally entertaining even the stupidest of questions without treating them like they're stupid. it has an, as one could expect, inhuman level of patience.</vt:lpstr>
      <vt:lpstr>... felt like having a personal tutor… i love how AI bots will answer questions without ego and without judgment, generally entertaining even the stupidest of questions without treating them like they're stupid. it has an, as one could expect, inhuman level of patience.</vt:lpstr>
      <vt:lpstr>... felt like having a personal tutor… i love how AI bots will answer questions without ego and without judgment, generally entertaining even the stupidest of questions without treating them like they're stupid. it has an, as one could expect, inhuman level of patience.</vt:lpstr>
      <vt:lpstr>... felt like having a personal tutor… i love how AI bots will answer questions without ego and without judgment, generally entertaining even the stupidest of questions without treating them like they're stupid. it has an, as one could expect, inhuman level of patience.</vt:lpstr>
      <vt:lpstr>generative artificial intelligence</vt:lpstr>
      <vt:lpstr>generative artificial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reinforcement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explore vs. exploit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vt:lpstr>
      <vt:lpstr>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ax + by + c &gt; 0</vt:lpstr>
      <vt:lpstr>PowerPoint Presentation</vt:lpstr>
      <vt:lpstr>PowerPoint Presentation</vt:lpstr>
      <vt:lpstr>PowerPoint Presentation</vt:lpstr>
      <vt:lpstr>supervised learning</vt:lpstr>
      <vt:lpstr>PowerPoint Presentation</vt:lpstr>
      <vt:lpstr>PowerPoint Presentation</vt:lpstr>
      <vt:lpstr>PowerPoint Presentation</vt:lpstr>
      <vt:lpstr>unsupervised learning</vt:lpstr>
      <vt:lpstr>generative artificial intelligence</vt:lpstr>
      <vt:lpstr>PowerPoint Presentation</vt:lpstr>
      <vt:lpstr>PowerPoint Presentation</vt:lpstr>
      <vt:lpstr>generative adversarial network</vt:lpstr>
      <vt:lpstr>PowerPoint Presentation</vt:lpstr>
      <vt:lpstr>large language models</vt:lpstr>
      <vt:lpstr>PowerPoint Presentation</vt:lpstr>
      <vt:lpstr>transformer models</vt:lpstr>
      <vt:lpstr>transformer architecture</vt:lpstr>
      <vt:lpstr>generative pre-trained transformers</vt:lpstr>
      <vt:lpstr>"Massachusetts is a state in the New England region of the Northeastern United States. It borders on the Atlantic Ocean to the east. The state's capital is…"</vt:lpstr>
      <vt:lpstr>"Massachusetts is a state in the New England region of the Northeastern United States. It borders on the Atlantic Ocean to the east. The state's capital is…"</vt:lpstr>
      <vt:lpstr>PowerPoint Presentation</vt:lpstr>
      <vt:lpstr>PowerPoint Presentation</vt:lpstr>
      <vt:lpstr>PowerPoint Presentation</vt:lpstr>
      <vt:lpstr>[-0.0008102366, 0.013022771, -0.0055872737, -0.04236497, -0.02812971, 0.029492939, -0.009463957, 0.007963094, -0.003876683, -0.015795108, 0.0065605408, -0.0010248796, 0.014890658, -0.009182136, 0.00007839182, -0.010853401, 0.027605392, -0.022086935, -0.0042863074, -0.01765644, -0.00028120697, 0.03350398, -0.0017744919, -0.00441411, 0.0055610575, -0.0026461722, 0.002932909, -0.019045886, -0.010381515, -0.019150749, 0.022414634, -0.030751305, -0.037043132, -0.046769246, -0.0072421553, 0.000565691, -0.0049285977, -0.0035162137, 0.021182485, -0.030882385, 0.013959992, 0.011417044, -0.00638686, -0.02632081, -0.0018482242, 0.0048401193, -0.009221459, 0.0009232929, -0.01624078, -0.00077746663, 0.01895413, 0.02697621, -0.031223193, 0.0028509842, -0.0046074525, -0.011043468, 0.0075960704, 0.0036112466, -0.010840294, -0.00020972757, -0.004427218, 0.014916874, -0.03473613, 0.009201797, 0.010892726, -0.019609528, 0.006796484, 0.027605392, -0.0027936369, -0.0065834797, 0.020671275, 0.029912395, 0.023646783, -0.012006903, 0.008159713, -0.009326323, -0.0046140067, -0.0075305304, -0.0075501925, 0.013147297, 0.022558821, -0.01624078, -0.032507773, 0.013527429, 0.016332535, 0.0017302524, -0.010591242, 0.021326672, 0.008343225, -0.014746469, 0.0090969335, 0.027815118, -0.0003426506, 0.010329083, -0.0028755616, -0.0029607634, -0.0034768898, 0.03292723, -0.019897902, -0.018639538, 0.0051809265, 0.015375652, -0.017197661, -0.015467408, -0.020553302, -0.0037161105, -0.0100275995, -0.0108730635, -0.00039262476, -0.020487761, -0.011050021, -0.010453609, 0.010787862, -0.045563314, -0.012603316, 0.0052497433, -0.008146605, -0.011980687, 0.0032245615, -0.013435672, 0.03588963, -0.003170491, -0.0056691985, 0.01565092, 0.041866865, -0.012786828, -0.005374269, -0.0041224575, -0.0018613322, -0.0005124398, 0.017813735, -0.009306661, 0.001985858, 0.009739224, -0.011122115, 0.029545372, -0.038956895, -0.00983098, -0.0190721, -0.02561298, -0.009339431, 0.023659892, -0.0054693017, 0.013376687, 0.004427218, 0.009994829, 0.0066031413, 0.0038144202, 0.015428084, -0.02586203, 0.008022079, -0.02392205, 0.021772344, 0.015113493, 0.015270789, -0.0065113856, 0.017695764, 0.018927913, -0.0053054523, -0.0056462595, -0.024459478, 0.010040708, 0.015782, -0.00989652, 0.0025036228, 0.014785794, -0.0015672221, -0.0041257343, 0.011829946, -0.0038242512, -0.0038013123, 0.01700104, -0.032507773, 0.002025182, 0.008310455, 0.013724048, 0.00044485184, 0.030987248, -0.024367722, -0.012000349, 0.010256989, 0.017053474, 0.0008806919, 0.02224423, -0.0049974145, 0.011764406, 0.030672656, -0.0067080054, 0.017708872, -0.023463272, 0.014864442, 0.035339095, 0.010427393, -0.010119355, -0.6820341, -0.020881, 0.004047087, -0.005246466, -0.016149024, -0.0056724753, 0.010499487, 0.012426359, -0.023620568, 0.004391171, -0.013658508, 0.030934816, -0.0006754702, -0.024328398, -0.0019022946, -0.01642429, -0.0003072181, -0.03258642, 0.003457228, 0.006717836, -0.005400485, -0.0015205248, 0.00082580233, 0.016463615, 0.021169377, 0.007366681, 0.011731636, 0.012747504, -0.041499842, -0.008690586, -0.023686107, 0.006881686, 0.011561233, 0.013474996, 0.03549639, -0.0065572634, -0.025980003, 0.019779932, 0.012852368, 0.022086935, -0.0037652652, 0.0030459652, 0.02288652, 0.006816146, -0.008769234, -0.004725424, 0.019832363, -0.0042011053, 0.016948609, -0.017079689, 0.0050629545, 0.008212145, -0.013566752, 0.005308729, -0.01953088, -0.0076943804, 0.02198207, 0.003496552, 0.008605384, 0.012511561, -0.011849607, -0.0015090554, -0.030436713, -0.04690033, -0.01066989, -0.0037193873, -0.0037226644, 0.0045779594, -0.008657816, 0.00086840324, 0.020749921, 0.004070026, -0.013894452, -0.010945157, 0.025141092, 0.0060788225, 0.0069210096, -0.0056102127, -0.0075633004, -0.015375652, 0.0027887214, -0.006458954, -0.015323221, -0.00082457345, 0.025796492, -0.022388417, -0.009293553, 0.002854261, 0.009739224, 0.013842019, 0.019543989, 0.007877892, -0.017079689, -0.007812352, -0.011502246, -0.003434289, -0.008913422, 0.026268378, 0.017564684, -0.008906867, -0.00344412, -0.0051317713, 0.003362195, 0.0052300813, 0.009214905, -0.0056233206, 0.0015418254, 0.0082318075, 0.0333729, -0.023882726, 0.00996206, -0.005892034, -0.03187859, -0.007812352, 0.004525528, -0.029309427, 0.011030359, -0.02036979, 0.008670924, -0.015532948, 0.005357884, -0.0060558836, 0.0027100735, 0.000044265013, 0.0024036746, 0.023437057, 0.019281829, -0.03279615, 0.0154805165, -0.0023037263, -0.011331843, 0.015519841, 0.02288652, 0.0022938952, 0.019242505, 0.01597862, 0.008434981, -0.0028673692, 0.022086935, -0.032298047, -0.016201455, 0.009909628, -0.0046402225, -0.0040307017, -0.02063195, -0.021103837, -0.007327357, -0.016699558, -0.025377035, 0.022545714, 0.020658165, 0.0060362215, -0.012917908, 0.004892551, -0.0141828265, -0.020933433, -0.012301832, -0.007936878, 0.0218641, -0.017839951, 0.0020972758, 0.008546399, -0.02541636, -0.004092965, 0.0056462595, -0.005823217, 0.01565092, 0.026294595, -0.02521974, -0.0044763726, 0.02224423, -0.020186279, 0.0009855557, 0.023555027, 0.021116944, 0.025403252, -0.0016409544, -0.012151091, -0.007392897, -0.01196758, 0.00060337636, -0.008205591, -0.0021382382, 0.018573998, 0.021641264, -0.008815112, 0.020343574, 0.004437049, -0.019255612, 0.010211111, -0.0046762694, 0.006504832, 0.000019175532, 0.030751305, 0.021497076, 0.005413593, -0.0030394113, 0.008041741, 0.017459821, 0.004404279, 0.018521566, -0.0025904633, 0.022034504, 0.005400485, -0.00090445013, -0.02878511, -0.0033195943, -0.031511568, 0.009352539, 0.0010437224, 0.011384275, -0.024905149, 0.008048295, -0.012662302, 0.013298038, 0.009811318, -0.0086643705, 0.010971374, 0.019137641, 0.0048401193, -0.0029624018, 0.0032606083, 0.019688176, 0.008008972, -0.015349437, -0.0032245615, 0.0025789938, 0.014890658, 0.010761646, -0.0066326344, -0.00026174984, 0.012052781, -0.005859264, 0.021510184, 0.002187393, -0.013986208, 0.01274095, -0.02689756, 0.035339095, 0.008166268, 0.0072749252, 0.006285273, 0.015808215, 0.0076026246, 0.0012075721, -0.020186279, 0.045327373, -0.014943089, -0.0042076595, 0.013009664, -0.015297005, 0.003450674, -0.006347536, 0.018875482, 0.010991035, -0.028837541, 0.02050087, 0.015664028, 0.011666096, 0.021130053, 0.0033654722, -0.009955506, -0.0038144202, -0.000084024156, 0.00047557364, -0.017053474, 0.002444637, 0.018193867, -0.028234575, -0.038380146, -0.0077074883, -0.016594693, -0.0056069354, -0.024171103, 0.01609659, -0.019779932, 0.0136847235, 0.0006521217, 0.00688824, -0.005233358, -0.013029326, -0.018272515, 0.007360127, 0.022650577, -0.02567852, 0.005764231, -0.013986208, 0.00541687, -0.013894452, 0.033032093, 0.029991042, 0.027631607, -0.010342191, -0.0070848595, -0.018364271, -0.007753366, 0.037672315, -0.005357884, -0.00979821, -0.018246299, 0.011141777, -0.015467408, 0.008395657, 0.0041519506, 0.04391171, -0.0034998287, -0.007976201, -0.011725082, 0.0026805806, -0.0065605408, -0.0032573314, -0.00036128852, -0.0022906184, 0.028051063, -0.012308387, 0.009994829, 0.006304935, 0.0045058657, 0.0128195975, -0.011371166, 0.0026150406, -0.029597804, 0.0037882042, -0.011659542, 0.11765717, -0.0011199125, -0.01597862, 0.00018371643, 0.006340982, 0.009339431, -0.00039999798, -0.0047287014, -0.002600294, 0.0046861004, 0.017066581, -0.023004493, 0.012976893, 0.008153159, -0.0030803736, 0.010984481, 0.006416353, -0.033530194, 0.024157995, -0.010610905, 0.0144843105, -0.029912395, 0.015991727, 0.003893068, 0.012557439, 0.0014705508, 0.011974134, 0.016542261, 0.006272165, 0.0011633326, -0.004004486, 0.036649894, -0.013566752, 0.0064425687, 0.0008995347, -0.012485344, 0.024472585, 0.0050170766, 0.017210769, -0.0016540623, 0.028339438, 0.00030926624, -0.0010027599, -0.008743018, 0.02904727, -0.0070717516, -0.023450164, 0.012118321, -0.0057052453, -0.0015197056, 0.027264584, -0.014077963, -0.021497076, 0.008965854, -0.0054496396, 0.01953088, 0.023673, 0.012518114, -0.020553302, -0.008434981, -0.015454301, -0.03316317, 0.0036014155, 0.010125909, -0.025521224, -0.04430495, -0.017735088, -0.020042092, -0.041027956, -0.02923078, -0.0042240443, -0.041499842, -0.0004321535, 0.00672439, 0.0376461, -0.0057478463, 0.021641264, -0.005000692, 0.019557096, 0.020776138, -0.014222151, -0.0036767866, 0.006694897, -0.0065802024, -0.0030394113, 0.0142483665, 0.023869619, -0.028680244, -0.0057249074, 0.009188689, -0.008356333, 0.007458437, 0.017813735, 0.0056134895, -0.023214221, 0.001949811, 0.009562266, 0.023319084, -0.0175909, -0.012020011, 0.021116944, 0.0018023463, 0.0042109364, 0.0018449472, 0.0022480174, 0.015782, -0.00996206, 0.040949307, -0.025455683, -0.0057707853, 0.020749921, -0.011961025, 0.02528528, -0.009057609, -0.0024135055, 0.023188004, 0.019111425, -0.0037423263, -0.007347019, -0.005964128, 0.010230773, -0.028024847, 0.0136191845, 0.016201455, -0.017826844, 0.005518457, -0.02651743, 0.008939638, -0.0064556766, -0.015768891, -0.014812009, 0.012452574, -0.005914973, -0.019989658, -0.031223193, -0.022794764, -0.009850642, 0.03455262, -0.015349437, 0.002213609, 0.010538811, 0.0056003816, 0.010276651, -0.011351504, -0.020605734, -0.020972757, 0.00028796578, -0.009142811, -0.029335644, 0.01597862, -0.02574406, 0.0019661959, -0.015205249, 0.00541687, -0.031092113, -0.0363353, -0.004450157, 0.0021710081, 0.034421537, 0.016804421, 0.050858937, -0.006796484, 0.04262713, 0.006370475, 0.00034818053, 0.00294274, 0.007668164, 0.00086103, 0.0076943804, -0.0037128334, 0.017027257, 0.019911012, 0.011194209, -0.009188689, 0.0011748021, 0.019963443, 0.0041060727, -0.02755296, -0.009136258, -0.020186279, -0.013153851, -0.005328391, -0.0032835472, 0.0111090075, -0.015401868, 0.0020677827, 0.04202416, 0.020658165, -0.00070783054, 0.008821666, 0.024629882, -0.03486721, 0.0050858934, -0.005387377, -0.017210769, -0.02755296, -0.018390486, 0.0006754702, -0.005878926, 0.025534332, 0.017210769, 0.0036800634, 0.0015877032, 0.004836842, 0.0032212844, 0.0069996575, -0.028889973, -0.029152133, 0.017669547, -0.02632081, -0.00876268, -0.02166748, -0.010263543, -0.04766059, 0.011489138, -0.008533291, -0.014379446, 0.025180416, -0.025875138, 0.0017384449, -0.0040995185, -0.015008629, 0.010977928, -0.00044034596, 0.022820981, 0.0061673014, -0.01856089, -0.021641264, -0.014077963, -0.010486378, -0.00947051, 0.026832022, 0.0025036228, -0.0033081246, -0.016594693, -0.010709214, -0.00792377, 0.022204906, -0.0071831695, 0.027526744, 0.0075567467, 0.0049744756, -0.0078647835, -0.0020153509, -0.03350398, 0.028627813, -0.015899971, -0.008107281, -0.0030377728, -0.016214563, -0.022912737, 0.02651743, -0.006281996, 0.022585038, 0.0133177005, -0.011928256, -0.006259057, 0.0011322012, -0.0069865496, -0.0046402225, 0.00818593, 0.024092454, -0.0052038655, -0.00019119207, -0.014091071, 0.016175238, -0.0358372, 0.00048212762, -0.020894108, 0.016135914, -0.0076747183, -0.008874098, 0.0014074686, 0.006803038, 0.003984824, 0.019557096, -0.011043468, -0.00983098, -0.007379789, -0.0035358758, 0.020212494, 0.013009664, -0.014064855, -0.011587448, -0.01953088, -0.034421537, -0.01057158, -0.022008287, 0.0047090393, -0.0024692144, -0.00960159, -0.0060788225, -0.017486036, 0.030122122, 0.0055807196, -0.0019104871, 0.013278377, 0.014038639, 0.012249401, -0.006947226, 0.013219391, 0.012885137, -0.024197318, 0.0066391886, 0.009313215, -0.02199518, 0.008939638, -0.01655537, -0.0012894969, -0.023830295, 0.027684039, 0.008415319, 0.023240436, 0.015047953, -0.0046172836, -0.017551577, 0.0018842712, -0.0029542095, -0.0088609895, 0.027893767, -0.006848916, 0.018967237, -0.0025904633, -0.007379789, 0.006783376, 0.0014377808, -0.012360819, -0.015283897, -0.014379446, -0.015074169, -0.01752536, 0.015375652, -0.022008287, -0.014327015, -0.028942404, -0.008317009, 0.012164199, 0.030829953, -0.014877549, -0.0026183177, 0.008205591, 0.00792377, 0.009522943, -0.0042240443, -0.013894452, -0.0075567467, -0.01979304, 0.0047057625, -0.050072458, -0.0056265974, -0.020946542, 0.032166965, -0.0011354781, -0.01829873, -0.014838225, -0.008035188, -0.040949307, -0.0036309087, 0.011482584, 0.013527429, 0.010584689, 0.00856606, 0.0065539866, -0.0045877905, 0.016135914, -0.0035522608, 0.00041146748, 0.018980345, 0.030987248, -0.021955855, 0.008487413, -0.01842981, -0.0056134895, 0.0021202147, 0.0179186, 0.009411525, -0.012898246, 0.005960851, -0.021418428, 0.009051056, -0.008684033, -0.020028982, -0.008415319, 0.0075960704, 0.015795108, -0.026635401, 0.014772686, 0.020527085, -0.014091071, 0.0017302524, -0.021706803, 0.014143503, 0.009155919, 0.021693695, -0.02211315, -0.0070651975, -0.015139709, -0.04435738, -0.0012837622, 0.0025822707, -0.009706454, 0.010001384, 0.0032638854, -0.014274583, 0.0089593, 0.0059444658, -0.026464997, -0.019491555, -0.0022529329, -0.025980003, -0.001319809, 0.015572272, -0.009221459, -0.014038639, 0.008788896, -0.015113493, -0.0029673174, -0.017944815, -0.011253195, 0.011613664, -0.034683697, -0.024459478, -0.007386343, -0.005410316, 0.000087608365, -0.029283212, 0.0018678862, -0.025075553, 0.014366339, 0.019137641, -0.02230977, -0.031144544, 0.012065889, 0.00782546, -0.018128326, 0.003450674, 0.2221015, -0.0011182739, -0.00488272, 0.03712178, 0.008651262, 0.0149824135, 0.015677135, -0.0030590731, -0.015742676, -0.0047745793, -0.009260783, -0.0047647483, 0.009247675, 0.008775788, -0.016502937, -0.024433263, -0.016660234, -0.043308742, -0.0070586437, -0.023856511, -0.005420147, 0.008684033, -0.005289067, -0.018993452, 0.043439824, 0.019281829, -0.017381173, 0.012924462, 0.0038799602, 0.022139367, -0.012164199, 0.022912737, 0.00017521673, 0.010263543, -0.008448089, 0.0051973113, -0.02257193, -0.02812971, -0.00081842905, 0.0052595744, -0.012092105, 0.004312523, 0.020749921, -0.0042731995, -0.014497418, 0.02217869, 0.017866168, 0.011207317, -0.00013957944, 0.012249401, -0.018390486, -0.0023659891, 0.030253202, 0.058723718, 0.0045845136, -0.010820632, 0.031564, 0.007222493, 0.005354607, -0.0025314773, -0.0070520896, 0.020933433, -0.0033064862, 0.012085551, -0.018377379, 0.0111090075, -0.030908601, 0.03817042, -0.015926188, -0.011685758, 0.0045746826, -0.0010256988, -0.012616424, -0.00494826, -0.019360477, -0.028994836, 0.027002424, 0.029361859, -0.0031950686, 0.008205591, -0.023371516, -0.0050990013, 0.003994655, -0.009057609, 0.006298381, -0.030620225, -0.0036571245, -0.004987584, -0.009516388, 0.010407731, 0.012020011, -0.024131779, -0.015100385, -0.0136191845, -0.0014828395, 0.002444637, -0.0018416703, 0.021746127, -0.009169027, 0.006934118, -0.016306318, 0.023214221, 0.017328741, 0.008972407, 0.0022906184, 0.0055053486, -0.010859956, 0.00002798245, -0.005865818, -0.0018564167, -0.0011428514, -0.02508866, 0.0046303915, 0.006242672, 0.0033245096, -0.0007717319, 0.013474996, -0.013763372, 0.0145498505, -0.012295279, 0.001464816, -0.015821323, -0.0024593836, 0.018757509, 0.015270789, -0.009286999, -0.017381173, -0.012439466, 0.0011608748, -0.019543989, -0.004958091, -0.002678942, 0.0132521605, -0.028758893, -0.03316317, 0.004469819, -0.012596762, 0.000025038276, -0.027841335, 0.029859962, -0.003496552, -0.014471202, 0.012092105, 0.015624704, 0.00011838138, -0.027605392, 0.028758893, 0.0028280453, 0.0006312308, -0.008592277, -0.012229739, -0.006029668, 0.0050990013, -0.015441192, 0.034683697, -0.0028280453, -0.032035887, -0.023358408, -0.02671405, 0.023817187, -0.037515018, 0.009516388, 0.044724405, -0.016175238, 0.00090445013, -0.014628498, -0.16914529, 0.008926529, 0.043046582, -0.0087299105, -0.0051350486, -0.016712666, -0.012419805, 0.00053988467, -0.0033490872, -0.0057249074, 0.03195724, 0.0065769255, -0.026464997, 0.016607802, -0.0028673692, -0.010938603, -0.037488803, 0.0103749605, -0.0012092105, -0.0066096955, 0.0060919304, -0.017630223, 0.0012935931, -0.03848501, -0.0056790295, 0.0070520896, 0.013763372, 0.05594483, 0.0007270829, -0.019491555, -0.012360819, -0.008225253, 0.006029668, 0.010945157, 0.019609528, 0.019045886, -0.011829946, -0.008834774, 0.004918767, 0.004312523, 0.019137641, 0.0116071105, 0.012688518, -0.010696106, -0.009182136, 0.023869619, 0.03817042, -0.01816765, 0.0108730635, -0.011056575, 0.0030197494, -0.021156268, -0.017472928, 0.023174897, 0.0072749252, 0.016869962, 0.0132521605, -0.0070324275, 0.0049941377, 0.022545714, -0.004846673, -0.004902382, 0.019779932, -0.0045779594, -0.0050793397, -0.02528528, -0.02508866, -0.01247879, -0.018023463, -0.0033130401, 0.005931358, -0.032560207, -0.006462231, -0.034133162, 0.0052071423, 0.025206633, -0.012216631, 0.024079347, -0.014327015, -0.003180322, -0.015375652, 0.041185252, -0.018128326, -0.0006840723, -0.022689901, 0.009758886, 0.0072290474, 0.010021046, 0.0056134895, -0.0021054682, 0.014523635, -0.011417044, 0.0021333226, -0.019268721, 0.031013465, 0.025324604, -0.0069865496, 0.015179032, 0.01790549, 0.011449815, 0.012911353, -0.013363578, -0.018639538, 0.009627806, 0.012498452, -0.00051981304, 0.0020628672, 0.012760612, 0.0141172875, 0.004872889, -0.030751305, -0.005800278, 0.026215946, 0.008126943, -0.0015418254, 0.012878584, 0.0085791685, -0.029624019, 0.008657816, -0.0019661959, 0.045432236, 0.0116071105, 0.019517772, 0.030620225, -0.0061771325, -0.011875824, -0.08100727, -0.016162131, 0.000684482, 0.00588548, -0.0011068045, 0.029728884, -0.00014551898, 0.020199386, -0.00779269, 0.0055020717, 0.001313255, -0.020094523, -0.005223527, -0.015323221, 0.02541636, 0.00976544, 0.006717836, -0.017105905, -0.006285273, 0.013986208, 0.003173768, 0.0015369098, -0.0030639886, -0.025704736, 0.007589516, -0.023489488, -0.02755296, 0.023423947, 0.014812009, 0.015782, -0.0030820123, 0.0013706024, -0.009044502, -0.0015524756, 0.004456711, -0.01624078, -0.02865403, 0.001979304, 0.020540195, -0.025495008, -0.004813903, -0.0031459136, 0.0040634717, -0.017708872, 0.018338054, -0.008474304, 0.003896345, -0.0087299105, 0.028024847, -0.004935152, -0.0051710955, -0.0015057784, -0.013828912, -0.0083628865, -0.0086643705, -0.0041191806, 0.024013806, 0.0012731119, -0.02689756, 0.004987584, 0.00014848876, 0.0010527341, -0.0027182659, 0.017499143, 0.035024505, 0.027657824, -0.007818906, -0.024852717, 0.006737498, -0.025560549, -0.009424632, 0.025665412, -0.036807187, -0.01597862, -0.02140532, -0.013920668, -0.04435738, -0.008808558, 0.005744569, -0.01655537, -0.0023922052, -0.026504321, -0.019308044, 0.00014050108, 0.02393516, 0.016057268, -0.00976544, 0.003935669, -0.013337363, -0.004931875, 0.0037980352, 0.016647127, 0.024131779, -0.0072749252, -0.006960334, 0.014104179, -0.00675716, 0.013232498, 0.0050924476, 0.021431535, -0.021444645, -0.0040765796, -0.08032566, 0.015126601, -0.007235601, -0.010853401, 0.0066588502, -0.0056790295, -0.00014459733, -0.010905834, 0.010918941, 0.004810626, -0.024433263, 0.006947226, 0.0062328414, 0.010905834, -0.018587107, -0.021693695, 0.04315145, 0.01584754, 0.020513978, 0.013474996, -0.0046729925, -0.0003547345, 0.01862643, -0.012577101, -0.028313221, 0.00601656, -0.0055741654, 0.027395664, -0.020513978, 0.002929632, 0.0020169893, -0.012354265, -0.0012198607, 0.018089004, -0.004050364, -0.014746469, 0.0074649905, 0.020579519, 0.021156268, 0.015165925, 0.0011698866, -0.007235601, 0.025429469, -0.0023840126, -0.0024151441, 0.0071045216, 0.011594002, 0.00029943525, 0.010519149, 0.018141435, -0.0002881706, 0.017171444, -0.010021046, -0.029624019, -0.0031033126, -0.024092454, 0.02230977, 0.008061403, -0.021326672, 0.00052800553, 0.019583313, 0.024590557, 0.010551918, 0.009431187, 0.023332192, -0.00040122686, -0.0019088486, 0.024878932, -0.016765097, -0.04810626, -0.015087277, 0.0016655319, -0.0035915847, 0.008539844, 0.014812009, -0.019058993, 0.0046107294, 0.021628156, -0.014025532, 0.026818912, -0.007753366, 0.011974134, -0.009149365, 0.014156611, 0.030305633, 0.010217665, -0.027657824, -0.0036374626, -0.01344878, 0.016280103, -0.013232498, 0.00591825, 0.022296662, -0.021890314, -0.0013271823, 0.00966713, 0.008847882, -0.0032671622, 0.015965512, 0.025141092, 0.0042076595, 0.012111767, -0.017250093, -0.04810626, -0.0127540575, 0.0086643705, -0.014772686, -0.021457752, -0.0004698389, -0.0003748061, 0.025848923, 0.025848923, -0.0041322885, 0.023764756, -0.009771994, 0.013376687, -0.019950336, -0.03848501, -0.01060435, 0.025010012, -0.0052136965, 0.0076026246, 0.008533291, -0.004754917, 0.015192141, 0.0076419483, 0.007897554, -0.017643332, -0.012701626, -0.0006590853, -0.0012616424, 0.018862374, 0.003196707, -0.014340122, -0.019373585, -0.005246466, 0.0037062794, 0.0068423618, -0.009575374, 0.017735088, -0.0056265974, 0.00050793396, 0.015860647, 0.018744402, 0.030279418, 0.008087619, 0.021365996, -0.016450506, -0.01803657, 0.01894102, 0.0036341855, 0.009935844, -0.006370475, -0.007458437, 0.0018351162, -0.020002767, 0.026818912, -0.0014369616, 0.00006881686, 0.028287007, 0.0020972758, 0.011344951, -0.0080155255, -0.024865825, -0.012419805, 0.0258096, 0.022781657, -0.0024642989, -0.014156611, 0.013671616, 0.018246299, -0.029624019, -0.016017944, 0.005223527, -0.004702485, -0.009037947, -0.0032671622, 0.028234575, 0.022781657, -0.022834089, 0.027448095, -0.014222151, -0.003958608, 0.03350398, -0.012164199, -0.014720254, -0.0051121097, -0.026281485]</vt:lpstr>
      <vt:lpstr>PowerPoint Presentation</vt:lpstr>
      <vt:lpstr>PowerPoint Presentation</vt:lpstr>
      <vt:lpstr>PowerPoint Presentation</vt:lpstr>
      <vt:lpstr>PowerPoint Presentation</vt:lpstr>
      <vt:lpstr>hallucinations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CS50x</vt:lpstr>
      <vt:lpstr>thank you</vt:lpstr>
      <vt:lpstr>If RSVP'd for CS50 Lunch at Changsho after lecture, look for this yellow duck in the lobby to follow!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1</cp:revision>
  <dcterms:modified xsi:type="dcterms:W3CDTF">2024-06-26T21:29:38Z</dcterms:modified>
</cp:coreProperties>
</file>